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9"/>
  </p:notesMasterIdLst>
  <p:sldIdLst>
    <p:sldId id="256" r:id="rId2"/>
    <p:sldId id="257" r:id="rId3"/>
    <p:sldId id="302"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Lst>
  <p:sldSz cx="9144000" cy="5143500" type="screen16x9"/>
  <p:notesSz cx="6858000" cy="9144000"/>
  <p:embeddedFontLst>
    <p:embeddedFont>
      <p:font typeface="Roboto Slab" panose="020B0604020202020204" charset="0"/>
      <p:regular r:id="rId50"/>
      <p:bold r:id="rId51"/>
    </p:embeddedFont>
    <p:embeddedFont>
      <p:font typeface="Roboto" panose="020B060402020202020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6" d="100"/>
          <a:sy n="156" d="100"/>
        </p:scale>
        <p:origin x="-32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extLst>
      <p:ext uri="{BB962C8B-B14F-4D97-AF65-F5344CB8AC3E}">
        <p14:creationId xmlns:p14="http://schemas.microsoft.com/office/powerpoint/2010/main" val="161240090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8:50 min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8" name="Shape 1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11：52</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8" name="Shape 24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6" name="Shape 2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0" name="Shape 2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7" name="Shape 28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Shape 3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4" name="Shape 3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1" name="Shape 3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8" name="Shape 3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5" name="Shape 3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2" name="Shape 33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0" name="Shape 3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7" name="Shape 34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5"/>
            <a:ext cx="1081625" cy="1124949"/>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2" y="3342925"/>
            <a:ext cx="1081625" cy="1124950"/>
          </a:xfrm>
          <a:custGeom>
            <a:avLst/>
            <a:gdLst/>
            <a:ahLst/>
            <a:cxnLst/>
            <a:rect l="0" t="0" r="0" b="0"/>
            <a:pathLst>
              <a:path w="43265" h="44998" extrusionOk="0">
                <a:moveTo>
                  <a:pt x="0" y="44998"/>
                </a:moveTo>
                <a:lnTo>
                  <a:pt x="0" y="0"/>
                </a:lnTo>
                <a:lnTo>
                  <a:pt x="43265"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1" y="1188925"/>
            <a:ext cx="5783400" cy="1457399"/>
          </a:xfrm>
          <a:prstGeom prst="rect">
            <a:avLst/>
          </a:prstGeom>
        </p:spPr>
        <p:txBody>
          <a:bodyPr lIns="91425" tIns="91425" rIns="91425" bIns="91425" anchor="b" anchorCtr="0"/>
          <a:lstStyle>
            <a:lvl1pPr lvl="0" algn="ctr">
              <a:spcBef>
                <a:spcPts val="0"/>
              </a:spcBef>
              <a:buSzPct val="100000"/>
              <a:defRPr sz="4000"/>
            </a:lvl1pPr>
            <a:lvl2pPr lvl="1" algn="ctr">
              <a:spcBef>
                <a:spcPts val="0"/>
              </a:spcBef>
              <a:buSzPct val="100000"/>
              <a:defRPr sz="4000"/>
            </a:lvl2pPr>
            <a:lvl3pPr lvl="2" algn="ctr">
              <a:spcBef>
                <a:spcPts val="0"/>
              </a:spcBef>
              <a:buSzPct val="100000"/>
              <a:defRPr sz="4000"/>
            </a:lvl3pPr>
            <a:lvl4pPr lvl="3" algn="ctr">
              <a:spcBef>
                <a:spcPts val="0"/>
              </a:spcBef>
              <a:buSzPct val="100000"/>
              <a:defRPr sz="4000"/>
            </a:lvl4pPr>
            <a:lvl5pPr lvl="4" algn="ctr">
              <a:spcBef>
                <a:spcPts val="0"/>
              </a:spcBef>
              <a:buSzPct val="100000"/>
              <a:defRPr sz="4000"/>
            </a:lvl5pPr>
            <a:lvl6pPr lvl="5" algn="ctr">
              <a:spcBef>
                <a:spcPts val="0"/>
              </a:spcBef>
              <a:buSzPct val="100000"/>
              <a:defRPr sz="4000"/>
            </a:lvl6pPr>
            <a:lvl7pPr lvl="6" algn="ctr">
              <a:spcBef>
                <a:spcPts val="0"/>
              </a:spcBef>
              <a:buSzPct val="100000"/>
              <a:defRPr sz="4000"/>
            </a:lvl7pPr>
            <a:lvl8pPr lvl="7" algn="ctr">
              <a:spcBef>
                <a:spcPts val="0"/>
              </a:spcBef>
              <a:buSzPct val="100000"/>
              <a:defRPr sz="4000"/>
            </a:lvl8pPr>
            <a:lvl9pPr lvl="8" algn="ctr">
              <a:spcBef>
                <a:spcPts val="0"/>
              </a:spcBef>
              <a:buSzPct val="100000"/>
              <a:defRPr sz="4000"/>
            </a:lvl9pPr>
          </a:lstStyle>
          <a:p>
            <a:endParaRPr/>
          </a:p>
        </p:txBody>
      </p:sp>
      <p:sp>
        <p:nvSpPr>
          <p:cNvPr id="14" name="Shape 14"/>
          <p:cNvSpPr txBox="1">
            <a:spLocks noGrp="1"/>
          </p:cNvSpPr>
          <p:nvPr>
            <p:ph type="subTitle" idx="1"/>
          </p:nvPr>
        </p:nvSpPr>
        <p:spPr>
          <a:xfrm>
            <a:off x="1680301" y="3049450"/>
            <a:ext cx="5783400" cy="9090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ct val="1000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2"/>
        <p:cNvGrpSpPr/>
        <p:nvPr/>
      </p:nvGrpSpPr>
      <p:grpSpPr>
        <a:xfrm>
          <a:off x="0" y="0"/>
          <a:ext cx="0" cy="0"/>
          <a:chOff x="0" y="0"/>
          <a:chExt cx="0" cy="0"/>
        </a:xfrm>
      </p:grpSpPr>
      <p:sp>
        <p:nvSpPr>
          <p:cNvPr id="53" name="Shape 53"/>
          <p:cNvSpPr/>
          <p:nvPr/>
        </p:nvSpPr>
        <p:spPr>
          <a:xfrm>
            <a:off x="150" y="5076825"/>
            <a:ext cx="9143700" cy="666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54" name="Shape 54"/>
          <p:cNvSpPr txBox="1">
            <a:spLocks noGrp="1"/>
          </p:cNvSpPr>
          <p:nvPr>
            <p:ph type="title"/>
          </p:nvPr>
        </p:nvSpPr>
        <p:spPr>
          <a:xfrm>
            <a:off x="387900" y="1152450"/>
            <a:ext cx="8368200" cy="1538400"/>
          </a:xfrm>
          <a:prstGeom prst="rect">
            <a:avLst/>
          </a:prstGeom>
        </p:spPr>
        <p:txBody>
          <a:bodyPr lIns="91425" tIns="91425" rIns="91425" bIns="91425" anchor="ctr" anchorCtr="0"/>
          <a:lstStyle>
            <a:lvl1pPr lvl="0" algn="ctr">
              <a:spcBef>
                <a:spcPts val="0"/>
              </a:spcBef>
              <a:buClr>
                <a:schemeClr val="accent5"/>
              </a:buClr>
              <a:buSzPct val="100000"/>
              <a:defRPr sz="13000">
                <a:solidFill>
                  <a:schemeClr val="accent5"/>
                </a:solidFill>
              </a:defRPr>
            </a:lvl1pPr>
            <a:lvl2pPr lvl="1" algn="ctr">
              <a:spcBef>
                <a:spcPts val="0"/>
              </a:spcBef>
              <a:buClr>
                <a:schemeClr val="accent5"/>
              </a:buClr>
              <a:buSzPct val="100000"/>
              <a:defRPr sz="13000">
                <a:solidFill>
                  <a:schemeClr val="accent5"/>
                </a:solidFill>
              </a:defRPr>
            </a:lvl2pPr>
            <a:lvl3pPr lvl="2" algn="ctr">
              <a:spcBef>
                <a:spcPts val="0"/>
              </a:spcBef>
              <a:buClr>
                <a:schemeClr val="accent5"/>
              </a:buClr>
              <a:buSzPct val="100000"/>
              <a:defRPr sz="13000">
                <a:solidFill>
                  <a:schemeClr val="accent5"/>
                </a:solidFill>
              </a:defRPr>
            </a:lvl3pPr>
            <a:lvl4pPr lvl="3" algn="ctr">
              <a:spcBef>
                <a:spcPts val="0"/>
              </a:spcBef>
              <a:buClr>
                <a:schemeClr val="accent5"/>
              </a:buClr>
              <a:buSzPct val="100000"/>
              <a:defRPr sz="13000">
                <a:solidFill>
                  <a:schemeClr val="accent5"/>
                </a:solidFill>
              </a:defRPr>
            </a:lvl4pPr>
            <a:lvl5pPr lvl="4" algn="ctr">
              <a:spcBef>
                <a:spcPts val="0"/>
              </a:spcBef>
              <a:buClr>
                <a:schemeClr val="accent5"/>
              </a:buClr>
              <a:buSzPct val="100000"/>
              <a:defRPr sz="13000">
                <a:solidFill>
                  <a:schemeClr val="accent5"/>
                </a:solidFill>
              </a:defRPr>
            </a:lvl5pPr>
            <a:lvl6pPr lvl="5" algn="ctr">
              <a:spcBef>
                <a:spcPts val="0"/>
              </a:spcBef>
              <a:buClr>
                <a:schemeClr val="accent5"/>
              </a:buClr>
              <a:buSzPct val="100000"/>
              <a:defRPr sz="13000">
                <a:solidFill>
                  <a:schemeClr val="accent5"/>
                </a:solidFill>
              </a:defRPr>
            </a:lvl6pPr>
            <a:lvl7pPr lvl="6" algn="ctr">
              <a:spcBef>
                <a:spcPts val="0"/>
              </a:spcBef>
              <a:buClr>
                <a:schemeClr val="accent5"/>
              </a:buClr>
              <a:buSzPct val="100000"/>
              <a:defRPr sz="13000">
                <a:solidFill>
                  <a:schemeClr val="accent5"/>
                </a:solidFill>
              </a:defRPr>
            </a:lvl7pPr>
            <a:lvl8pPr lvl="7" algn="ctr">
              <a:spcBef>
                <a:spcPts val="0"/>
              </a:spcBef>
              <a:buClr>
                <a:schemeClr val="accent5"/>
              </a:buClr>
              <a:buSzPct val="100000"/>
              <a:defRPr sz="13000">
                <a:solidFill>
                  <a:schemeClr val="accent5"/>
                </a:solidFill>
              </a:defRPr>
            </a:lvl8pPr>
            <a:lvl9pPr lvl="8" algn="ctr">
              <a:spcBef>
                <a:spcPts val="0"/>
              </a:spcBef>
              <a:buClr>
                <a:schemeClr val="accent5"/>
              </a:buClr>
              <a:buSzPct val="100000"/>
              <a:defRPr sz="13000">
                <a:solidFill>
                  <a:schemeClr val="accent5"/>
                </a:solidFill>
              </a:defRPr>
            </a:lvl9pPr>
          </a:lstStyle>
          <a:p>
            <a:endParaRPr/>
          </a:p>
        </p:txBody>
      </p:sp>
      <p:sp>
        <p:nvSpPr>
          <p:cNvPr id="55" name="Shape 55"/>
          <p:cNvSpPr txBox="1">
            <a:spLocks noGrp="1"/>
          </p:cNvSpPr>
          <p:nvPr>
            <p:ph type="body" idx="1"/>
          </p:nvPr>
        </p:nvSpPr>
        <p:spPr>
          <a:xfrm>
            <a:off x="387900" y="2919450"/>
            <a:ext cx="8368200" cy="1071600"/>
          </a:xfrm>
          <a:prstGeom prst="rect">
            <a:avLst/>
          </a:prstGeom>
        </p:spPr>
        <p:txBody>
          <a:bodyPr lIns="91425" tIns="91425" rIns="91425" bIns="91425" anchor="t" anchorCtr="0"/>
          <a:lstStyle>
            <a:lvl1pPr lvl="0" algn="ctr">
              <a:spcBef>
                <a:spcPts val="0"/>
              </a:spcBef>
              <a:buChar char="●"/>
              <a:defRPr/>
            </a:lvl1pPr>
            <a:lvl2pPr lvl="1" algn="ctr">
              <a:spcBef>
                <a:spcPts val="0"/>
              </a:spcBef>
              <a:buChar char="○"/>
              <a:defRPr/>
            </a:lvl2pPr>
            <a:lvl3pPr lvl="2" algn="ctr">
              <a:spcBef>
                <a:spcPts val="0"/>
              </a:spcBef>
              <a:buChar char="■"/>
              <a:defRPr/>
            </a:lvl3pPr>
            <a:lvl4pPr lvl="3" algn="ctr">
              <a:spcBef>
                <a:spcPts val="0"/>
              </a:spcBef>
              <a:buChar char="●"/>
              <a:defRPr/>
            </a:lvl4pPr>
            <a:lvl5pPr lvl="4" algn="ctr">
              <a:spcBef>
                <a:spcPts val="0"/>
              </a:spcBef>
              <a:buChar char="○"/>
              <a:defRPr/>
            </a:lvl5pPr>
            <a:lvl6pPr lvl="5" algn="ctr">
              <a:spcBef>
                <a:spcPts val="0"/>
              </a:spcBef>
              <a:buChar char="■"/>
              <a:defRPr/>
            </a:lvl6pPr>
            <a:lvl7pPr lvl="6" algn="ctr">
              <a:spcBef>
                <a:spcPts val="0"/>
              </a:spcBef>
              <a:buChar char="●"/>
              <a:defRPr/>
            </a:lvl7pPr>
            <a:lvl8pPr lvl="7" algn="ctr">
              <a:spcBef>
                <a:spcPts val="0"/>
              </a:spcBef>
              <a:buChar char="○"/>
              <a:defRPr/>
            </a:lvl8pPr>
            <a:lvl9pPr lvl="8" algn="ctr">
              <a:spcBef>
                <a:spcPts val="0"/>
              </a:spcBef>
              <a:buChar char="■"/>
              <a:defRPr/>
            </a:lvl9pPr>
          </a:lstStyle>
          <a:p>
            <a:endParaRPr/>
          </a:p>
        </p:txBody>
      </p:sp>
      <p:sp>
        <p:nvSpPr>
          <p:cNvPr id="56" name="Shape 56"/>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7"/>
        <p:cNvGrpSpPr/>
        <p:nvPr/>
      </p:nvGrpSpPr>
      <p:grpSpPr>
        <a:xfrm>
          <a:off x="0" y="0"/>
          <a:ext cx="0" cy="0"/>
          <a:chOff x="0" y="0"/>
          <a:chExt cx="0" cy="0"/>
        </a:xfrm>
      </p:grpSpPr>
      <p:sp>
        <p:nvSpPr>
          <p:cNvPr id="58" name="Shape 5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6"/>
        <p:cNvGrpSpPr/>
        <p:nvPr/>
      </p:nvGrpSpPr>
      <p:grpSpPr>
        <a:xfrm>
          <a:off x="0" y="0"/>
          <a:ext cx="0" cy="0"/>
          <a:chOff x="0" y="0"/>
          <a:chExt cx="0" cy="0"/>
        </a:xfrm>
      </p:grpSpPr>
      <p:cxnSp>
        <p:nvCxnSpPr>
          <p:cNvPr id="17" name="Shape 17"/>
          <p:cNvCxnSpPr/>
          <p:nvPr/>
        </p:nvCxnSpPr>
        <p:spPr>
          <a:xfrm>
            <a:off x="4359601" y="2817463"/>
            <a:ext cx="424800" cy="0"/>
          </a:xfrm>
          <a:prstGeom prst="straightConnector1">
            <a:avLst/>
          </a:prstGeom>
          <a:noFill/>
          <a:ln w="38100" cap="flat" cmpd="sng">
            <a:solidFill>
              <a:schemeClr val="accent4"/>
            </a:solidFill>
            <a:prstDash val="solid"/>
            <a:round/>
            <a:headEnd type="none" w="med" len="med"/>
            <a:tailEnd type="none" w="med" len="med"/>
          </a:ln>
        </p:spPr>
      </p:cxnSp>
      <p:sp>
        <p:nvSpPr>
          <p:cNvPr id="18" name="Shape 18"/>
          <p:cNvSpPr txBox="1">
            <a:spLocks noGrp="1"/>
          </p:cNvSpPr>
          <p:nvPr>
            <p:ph type="title"/>
          </p:nvPr>
        </p:nvSpPr>
        <p:spPr>
          <a:xfrm>
            <a:off x="480750" y="1764950"/>
            <a:ext cx="8222100" cy="9075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cxnSp>
        <p:nvCxnSpPr>
          <p:cNvPr id="21" name="Shape 21"/>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2" name="Shape 2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387900" y="1489824"/>
            <a:ext cx="8368200" cy="3078900"/>
          </a:xfrm>
          <a:prstGeom prst="rect">
            <a:avLst/>
          </a:prstGeom>
        </p:spPr>
        <p:txBody>
          <a:bodyPr lIns="91425" tIns="91425" rIns="91425" bIns="91425" anchor="t"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5"/>
        <p:cNvGrpSpPr/>
        <p:nvPr/>
      </p:nvGrpSpPr>
      <p:grpSpPr>
        <a:xfrm>
          <a:off x="0" y="0"/>
          <a:ext cx="0" cy="0"/>
          <a:chOff x="0" y="0"/>
          <a:chExt cx="0" cy="0"/>
        </a:xfrm>
      </p:grpSpPr>
      <p:cxnSp>
        <p:nvCxnSpPr>
          <p:cNvPr id="26" name="Shape 26"/>
          <p:cNvCxnSpPr/>
          <p:nvPr/>
        </p:nvCxnSpPr>
        <p:spPr>
          <a:xfrm>
            <a:off x="492562" y="1260283"/>
            <a:ext cx="424800" cy="0"/>
          </a:xfrm>
          <a:prstGeom prst="straightConnector1">
            <a:avLst/>
          </a:prstGeom>
          <a:noFill/>
          <a:ln w="38100" cap="flat" cmpd="sng">
            <a:solidFill>
              <a:schemeClr val="accent4"/>
            </a:solidFill>
            <a:prstDash val="solid"/>
            <a:round/>
            <a:headEnd type="none" w="med" len="med"/>
            <a:tailEnd type="none" w="med" len="med"/>
          </a:ln>
        </p:spPr>
      </p:cxnSp>
      <p:sp>
        <p:nvSpPr>
          <p:cNvPr id="27" name="Shape 27"/>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87900" y="1489825"/>
            <a:ext cx="3999900" cy="3078900"/>
          </a:xfrm>
          <a:prstGeom prst="rect">
            <a:avLst/>
          </a:prstGeom>
        </p:spPr>
        <p:txBody>
          <a:bodyPr lIns="91425" tIns="91425" rIns="91425" bIns="91425" anchor="t" anchorCtr="0"/>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a:endParaRPr/>
          </a:p>
        </p:txBody>
      </p:sp>
      <p:sp>
        <p:nvSpPr>
          <p:cNvPr id="29" name="Shape 29"/>
          <p:cNvSpPr txBox="1">
            <a:spLocks noGrp="1"/>
          </p:cNvSpPr>
          <p:nvPr>
            <p:ph type="body" idx="2"/>
          </p:nvPr>
        </p:nvSpPr>
        <p:spPr>
          <a:xfrm>
            <a:off x="4756200" y="1489825"/>
            <a:ext cx="3999900" cy="3078900"/>
          </a:xfrm>
          <a:prstGeom prst="rect">
            <a:avLst/>
          </a:prstGeom>
        </p:spPr>
        <p:txBody>
          <a:bodyPr lIns="91425" tIns="91425" rIns="91425" bIns="91425" anchor="t" anchorCtr="0"/>
          <a:lstStyle>
            <a:lvl1pPr lvl="0">
              <a:spcBef>
                <a:spcPts val="0"/>
              </a:spcBef>
              <a:buSzPct val="100000"/>
              <a:buChar char="●"/>
              <a:defRPr sz="14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87900" y="458025"/>
            <a:ext cx="8368200" cy="686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3" name="Shape 3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4"/>
        <p:cNvGrpSpPr/>
        <p:nvPr/>
      </p:nvGrpSpPr>
      <p:grpSpPr>
        <a:xfrm>
          <a:off x="0" y="0"/>
          <a:ext cx="0" cy="0"/>
          <a:chOff x="0" y="0"/>
          <a:chExt cx="0" cy="0"/>
        </a:xfrm>
      </p:grpSpPr>
      <p:cxnSp>
        <p:nvCxnSpPr>
          <p:cNvPr id="35" name="Shape 35"/>
          <p:cNvCxnSpPr/>
          <p:nvPr/>
        </p:nvCxnSpPr>
        <p:spPr>
          <a:xfrm>
            <a:off x="489218" y="1412276"/>
            <a:ext cx="331500" cy="0"/>
          </a:xfrm>
          <a:prstGeom prst="straightConnector1">
            <a:avLst/>
          </a:prstGeom>
          <a:noFill/>
          <a:ln w="38100" cap="flat" cmpd="sng">
            <a:solidFill>
              <a:schemeClr val="accent4"/>
            </a:solidFill>
            <a:prstDash val="solid"/>
            <a:round/>
            <a:headEnd type="none" w="med" len="med"/>
            <a:tailEnd type="none" w="med" len="med"/>
          </a:ln>
        </p:spPr>
      </p:cxnSp>
      <p:sp>
        <p:nvSpPr>
          <p:cNvPr id="36" name="Shape 36"/>
          <p:cNvSpPr txBox="1">
            <a:spLocks noGrp="1"/>
          </p:cNvSpPr>
          <p:nvPr>
            <p:ph type="title"/>
          </p:nvPr>
        </p:nvSpPr>
        <p:spPr>
          <a:xfrm>
            <a:off x="3879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7" name="Shape 37"/>
          <p:cNvSpPr txBox="1">
            <a:spLocks noGrp="1"/>
          </p:cNvSpPr>
          <p:nvPr>
            <p:ph type="body" idx="1"/>
          </p:nvPr>
        </p:nvSpPr>
        <p:spPr>
          <a:xfrm>
            <a:off x="387900" y="1594025"/>
            <a:ext cx="2808000" cy="2681100"/>
          </a:xfrm>
          <a:prstGeom prst="rect">
            <a:avLst/>
          </a:prstGeom>
        </p:spPr>
        <p:txBody>
          <a:bodyPr lIns="91425" tIns="91425" rIns="91425" bIns="91425" anchor="t" anchorCtr="0"/>
          <a:lstStyle>
            <a:lvl1pPr lvl="0">
              <a:spcBef>
                <a:spcPts val="0"/>
              </a:spcBef>
              <a:buSzPct val="100000"/>
              <a:buChar char="●"/>
              <a:defRPr sz="1200"/>
            </a:lvl1pPr>
            <a:lvl2pPr lvl="1">
              <a:spcBef>
                <a:spcPts val="0"/>
              </a:spcBef>
              <a:buSzPct val="100000"/>
              <a:buChar char="○"/>
              <a:defRPr sz="1200"/>
            </a:lvl2pPr>
            <a:lvl3pPr lvl="2">
              <a:spcBef>
                <a:spcPts val="0"/>
              </a:spcBef>
              <a:buSzPct val="100000"/>
              <a:buChar char="■"/>
              <a:defRPr sz="1200"/>
            </a:lvl3pPr>
            <a:lvl4pPr lvl="3">
              <a:spcBef>
                <a:spcPts val="0"/>
              </a:spcBef>
              <a:buSzPct val="100000"/>
              <a:buChar char="●"/>
              <a:defRPr sz="1200"/>
            </a:lvl4pPr>
            <a:lvl5pPr lvl="4">
              <a:spcBef>
                <a:spcPts val="0"/>
              </a:spcBef>
              <a:buSzPct val="100000"/>
              <a:buChar char="○"/>
              <a:defRPr sz="1200"/>
            </a:lvl5pPr>
            <a:lvl6pPr lvl="5">
              <a:spcBef>
                <a:spcPts val="0"/>
              </a:spcBef>
              <a:buSzPct val="100000"/>
              <a:buChar char="■"/>
              <a:defRPr sz="1200"/>
            </a:lvl6pPr>
            <a:lvl7pPr lvl="6">
              <a:spcBef>
                <a:spcPts val="0"/>
              </a:spcBef>
              <a:buSzPct val="100000"/>
              <a:buChar char="●"/>
              <a:defRPr sz="1200"/>
            </a:lvl7pPr>
            <a:lvl8pPr lvl="7">
              <a:spcBef>
                <a:spcPts val="0"/>
              </a:spcBef>
              <a:buSzPct val="100000"/>
              <a:buChar char="○"/>
              <a:defRPr sz="1200"/>
            </a:lvl8pPr>
            <a:lvl9pPr lvl="8">
              <a:spcBef>
                <a:spcPts val="0"/>
              </a:spcBef>
              <a:buSzPct val="100000"/>
              <a:buChar char="■"/>
              <a:defRPr sz="1200"/>
            </a:lvl9pPr>
          </a:lstStyle>
          <a:p>
            <a:endParaRPr/>
          </a:p>
        </p:txBody>
      </p:sp>
      <p:sp>
        <p:nvSpPr>
          <p:cNvPr id="38" name="Shape 3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2"/>
        <p:cNvGrpSpPr/>
        <p:nvPr/>
      </p:nvGrpSpPr>
      <p:grpSpPr>
        <a:xfrm>
          <a:off x="0" y="0"/>
          <a:ext cx="0" cy="0"/>
          <a:chOff x="0" y="0"/>
          <a:chExt cx="0" cy="0"/>
        </a:xfrm>
      </p:grpSpPr>
      <p:sp>
        <p:nvSpPr>
          <p:cNvPr id="43" name="Shape 43"/>
          <p:cNvSpPr/>
          <p:nvPr/>
        </p:nvSpPr>
        <p:spPr>
          <a:xfrm>
            <a:off x="4572000" y="-7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cxnSp>
        <p:nvCxnSpPr>
          <p:cNvPr id="44" name="Shape 44"/>
          <p:cNvCxnSpPr/>
          <p:nvPr/>
        </p:nvCxnSpPr>
        <p:spPr>
          <a:xfrm>
            <a:off x="5029675" y="4495503"/>
            <a:ext cx="540900" cy="0"/>
          </a:xfrm>
          <a:prstGeom prst="straightConnector1">
            <a:avLst/>
          </a:prstGeom>
          <a:noFill/>
          <a:ln w="38100" cap="flat" cmpd="sng">
            <a:solidFill>
              <a:schemeClr val="accent5"/>
            </a:solidFill>
            <a:prstDash val="solid"/>
            <a:round/>
            <a:headEnd type="none" w="med" len="med"/>
            <a:tailEnd type="none" w="med" len="med"/>
          </a:ln>
        </p:spPr>
      </p:cxnSp>
      <p:sp>
        <p:nvSpPr>
          <p:cNvPr id="45" name="Shape 45"/>
          <p:cNvSpPr txBox="1">
            <a:spLocks noGrp="1"/>
          </p:cNvSpPr>
          <p:nvPr>
            <p:ph type="title"/>
          </p:nvPr>
        </p:nvSpPr>
        <p:spPr>
          <a:xfrm>
            <a:off x="265500" y="1209075"/>
            <a:ext cx="4045200" cy="1506300"/>
          </a:xfrm>
          <a:prstGeom prst="rect">
            <a:avLst/>
          </a:prstGeom>
        </p:spPr>
        <p:txBody>
          <a:bodyPr lIns="91425" tIns="91425" rIns="91425" bIns="91425" anchor="b" anchorCtr="0"/>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a:endParaRPr/>
          </a:p>
        </p:txBody>
      </p:sp>
      <p:sp>
        <p:nvSpPr>
          <p:cNvPr id="46" name="Shape 46"/>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accent5"/>
              </a:buClr>
              <a:buSzPct val="100000"/>
              <a:buNone/>
              <a:defRPr sz="2100">
                <a:solidFill>
                  <a:schemeClr val="accent5"/>
                </a:solidFill>
              </a:defRPr>
            </a:lvl1pPr>
            <a:lvl2pPr lvl="1" algn="ctr">
              <a:lnSpc>
                <a:spcPct val="100000"/>
              </a:lnSpc>
              <a:spcBef>
                <a:spcPts val="0"/>
              </a:spcBef>
              <a:spcAft>
                <a:spcPts val="0"/>
              </a:spcAft>
              <a:buClr>
                <a:schemeClr val="accent5"/>
              </a:buClr>
              <a:buSzPct val="100000"/>
              <a:buNone/>
              <a:defRPr sz="2100">
                <a:solidFill>
                  <a:schemeClr val="accent5"/>
                </a:solidFill>
              </a:defRPr>
            </a:lvl2pPr>
            <a:lvl3pPr lvl="2" algn="ctr">
              <a:lnSpc>
                <a:spcPct val="100000"/>
              </a:lnSpc>
              <a:spcBef>
                <a:spcPts val="0"/>
              </a:spcBef>
              <a:spcAft>
                <a:spcPts val="0"/>
              </a:spcAft>
              <a:buClr>
                <a:schemeClr val="accent5"/>
              </a:buClr>
              <a:buSzPct val="100000"/>
              <a:buNone/>
              <a:defRPr sz="2100">
                <a:solidFill>
                  <a:schemeClr val="accent5"/>
                </a:solidFill>
              </a:defRPr>
            </a:lvl3pPr>
            <a:lvl4pPr lvl="3" algn="ctr">
              <a:lnSpc>
                <a:spcPct val="100000"/>
              </a:lnSpc>
              <a:spcBef>
                <a:spcPts val="0"/>
              </a:spcBef>
              <a:spcAft>
                <a:spcPts val="0"/>
              </a:spcAft>
              <a:buClr>
                <a:schemeClr val="accent5"/>
              </a:buClr>
              <a:buSzPct val="100000"/>
              <a:buNone/>
              <a:defRPr sz="2100">
                <a:solidFill>
                  <a:schemeClr val="accent5"/>
                </a:solidFill>
              </a:defRPr>
            </a:lvl4pPr>
            <a:lvl5pPr lvl="4" algn="ctr">
              <a:lnSpc>
                <a:spcPct val="100000"/>
              </a:lnSpc>
              <a:spcBef>
                <a:spcPts val="0"/>
              </a:spcBef>
              <a:spcAft>
                <a:spcPts val="0"/>
              </a:spcAft>
              <a:buClr>
                <a:schemeClr val="accent5"/>
              </a:buClr>
              <a:buSzPct val="100000"/>
              <a:buNone/>
              <a:defRPr sz="2100">
                <a:solidFill>
                  <a:schemeClr val="accent5"/>
                </a:solidFill>
              </a:defRPr>
            </a:lvl5pPr>
            <a:lvl6pPr lvl="5" algn="ctr">
              <a:lnSpc>
                <a:spcPct val="100000"/>
              </a:lnSpc>
              <a:spcBef>
                <a:spcPts val="0"/>
              </a:spcBef>
              <a:spcAft>
                <a:spcPts val="0"/>
              </a:spcAft>
              <a:buClr>
                <a:schemeClr val="accent5"/>
              </a:buClr>
              <a:buSzPct val="100000"/>
              <a:buNone/>
              <a:defRPr sz="2100">
                <a:solidFill>
                  <a:schemeClr val="accent5"/>
                </a:solidFill>
              </a:defRPr>
            </a:lvl6pPr>
            <a:lvl7pPr lvl="6" algn="ctr">
              <a:lnSpc>
                <a:spcPct val="100000"/>
              </a:lnSpc>
              <a:spcBef>
                <a:spcPts val="0"/>
              </a:spcBef>
              <a:spcAft>
                <a:spcPts val="0"/>
              </a:spcAft>
              <a:buClr>
                <a:schemeClr val="accent5"/>
              </a:buClr>
              <a:buSzPct val="100000"/>
              <a:buNone/>
              <a:defRPr sz="2100">
                <a:solidFill>
                  <a:schemeClr val="accent5"/>
                </a:solidFill>
              </a:defRPr>
            </a:lvl7pPr>
            <a:lvl8pPr lvl="7" algn="ctr">
              <a:lnSpc>
                <a:spcPct val="100000"/>
              </a:lnSpc>
              <a:spcBef>
                <a:spcPts val="0"/>
              </a:spcBef>
              <a:spcAft>
                <a:spcPts val="0"/>
              </a:spcAft>
              <a:buClr>
                <a:schemeClr val="accent5"/>
              </a:buClr>
              <a:buSzPct val="100000"/>
              <a:buNone/>
              <a:defRPr sz="2100">
                <a:solidFill>
                  <a:schemeClr val="accent5"/>
                </a:solidFill>
              </a:defRPr>
            </a:lvl8pPr>
            <a:lvl9pPr lvl="8" algn="ctr">
              <a:lnSpc>
                <a:spcPct val="100000"/>
              </a:lnSpc>
              <a:spcBef>
                <a:spcPts val="0"/>
              </a:spcBef>
              <a:spcAft>
                <a:spcPts val="0"/>
              </a:spcAft>
              <a:buClr>
                <a:schemeClr val="accent5"/>
              </a:buClr>
              <a:buSzPct val="100000"/>
              <a:buNone/>
              <a:defRPr sz="2100">
                <a:solidFill>
                  <a:schemeClr val="accent5"/>
                </a:solidFill>
              </a:defRPr>
            </a:lvl9pPr>
          </a:lstStyle>
          <a:p>
            <a:endParaRPr/>
          </a:p>
        </p:txBody>
      </p:sp>
      <p:sp>
        <p:nvSpPr>
          <p:cNvPr id="47" name="Shape 47"/>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har char="●"/>
              <a:defRPr/>
            </a:lvl1pPr>
            <a:lvl2pPr lvl="1">
              <a:spcBef>
                <a:spcPts val="0"/>
              </a:spcBef>
              <a:buChar char="○"/>
              <a:defRPr/>
            </a:lvl2pPr>
            <a:lvl3pPr lvl="2">
              <a:spcBef>
                <a:spcPts val="0"/>
              </a:spcBef>
              <a:buChar char="■"/>
              <a:defRPr/>
            </a:lvl3pPr>
            <a:lvl4pPr lvl="3">
              <a:spcBef>
                <a:spcPts val="0"/>
              </a:spcBef>
              <a:buChar char="●"/>
              <a:defRPr/>
            </a:lvl4pPr>
            <a:lvl5pPr lvl="4">
              <a:spcBef>
                <a:spcPts val="0"/>
              </a:spcBef>
              <a:buChar char="○"/>
              <a:defRPr/>
            </a:lvl5pPr>
            <a:lvl6pPr lvl="5">
              <a:spcBef>
                <a:spcPts val="0"/>
              </a:spcBef>
              <a:buChar char="■"/>
              <a:defRPr/>
            </a:lvl6pPr>
            <a:lvl7pPr lvl="6">
              <a:spcBef>
                <a:spcPts val="0"/>
              </a:spcBef>
              <a:buChar char="●"/>
              <a:defRPr/>
            </a:lvl7pPr>
            <a:lvl8pPr lvl="7">
              <a:spcBef>
                <a:spcPts val="0"/>
              </a:spcBef>
              <a:buChar char="○"/>
              <a:defRPr/>
            </a:lvl8pPr>
            <a:lvl9pPr lvl="8">
              <a:spcBef>
                <a:spcPts val="0"/>
              </a:spcBef>
              <a:buChar char="■"/>
              <a:defRPr/>
            </a:lvl9pPr>
          </a:lstStyle>
          <a:p>
            <a:endParaRPr/>
          </a:p>
        </p:txBody>
      </p:sp>
      <p:sp>
        <p:nvSpPr>
          <p:cNvPr id="48" name="Shape 48"/>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9"/>
        <p:cNvGrpSpPr/>
        <p:nvPr/>
      </p:nvGrpSpPr>
      <p:grpSpPr>
        <a:xfrm>
          <a:off x="0" y="0"/>
          <a:ext cx="0" cy="0"/>
          <a:chOff x="0" y="0"/>
          <a:chExt cx="0" cy="0"/>
        </a:xfrm>
      </p:grpSpPr>
      <p:sp>
        <p:nvSpPr>
          <p:cNvPr id="50" name="Shape 50"/>
          <p:cNvSpPr txBox="1">
            <a:spLocks noGrp="1"/>
          </p:cNvSpPr>
          <p:nvPr>
            <p:ph type="body" idx="1"/>
          </p:nvPr>
        </p:nvSpPr>
        <p:spPr>
          <a:xfrm>
            <a:off x="319500" y="4233725"/>
            <a:ext cx="5998800" cy="598800"/>
          </a:xfrm>
          <a:prstGeom prst="rect">
            <a:avLst/>
          </a:prstGeom>
        </p:spPr>
        <p:txBody>
          <a:bodyPr lIns="91425" tIns="91425" rIns="91425" bIns="91425" anchor="ctr" anchorCtr="0"/>
          <a:lstStyle>
            <a:lvl1pPr lvl="0">
              <a:lnSpc>
                <a:spcPct val="100000"/>
              </a:lnSpc>
              <a:spcBef>
                <a:spcPts val="0"/>
              </a:spcBef>
              <a:spcAft>
                <a:spcPts val="0"/>
              </a:spcAft>
              <a:buFont typeface="Roboto Slab"/>
              <a:buChar char="●"/>
              <a:defRPr>
                <a:latin typeface="Roboto Slab"/>
                <a:ea typeface="Roboto Slab"/>
                <a:cs typeface="Roboto Slab"/>
                <a:sym typeface="Roboto Slab"/>
              </a:defRPr>
            </a:lvl1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100"/>
          </a:xfrm>
          <a:prstGeom prst="rect">
            <a:avLst/>
          </a:prstGeom>
          <a:noFill/>
          <a:ln>
            <a:noFill/>
          </a:ln>
        </p:spPr>
        <p:txBody>
          <a:bodyPr lIns="91425" tIns="91425" rIns="91425" bIns="91425" anchor="b" anchorCtr="0"/>
          <a:lstStyle>
            <a:lvl1pPr lvl="0">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1pPr>
            <a:lvl2pPr lvl="1">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2pPr>
            <a:lvl3pPr lvl="2">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3pPr>
            <a:lvl4pPr lvl="3">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4pPr>
            <a:lvl5pPr lvl="4">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5pPr>
            <a:lvl6pPr lvl="5">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6pPr>
            <a:lvl7pPr lvl="6">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7pPr>
            <a:lvl8pPr lvl="7">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8pPr>
            <a:lvl9pPr lvl="8">
              <a:spcBef>
                <a:spcPts val="0"/>
              </a:spcBef>
              <a:buClr>
                <a:schemeClr val="dk1"/>
              </a:buClr>
              <a:buSzPct val="100000"/>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9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1"/>
              </a:buClr>
              <a:buSzPct val="100000"/>
              <a:buFont typeface="Roboto"/>
              <a:buChar char="●"/>
              <a:defRPr sz="1800">
                <a:solidFill>
                  <a:schemeClr val="dk1"/>
                </a:solidFill>
                <a:latin typeface="Roboto"/>
                <a:ea typeface="Roboto"/>
                <a:cs typeface="Roboto"/>
                <a:sym typeface="Roboto"/>
              </a:defRPr>
            </a:lvl1pPr>
            <a:lvl2pPr lvl="1">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2pPr>
            <a:lvl3pPr lvl="2">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3pPr>
            <a:lvl4pPr lvl="3">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4pPr>
            <a:lvl5pPr lvl="4">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5pPr>
            <a:lvl6pPr lvl="5">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6pPr>
            <a:lvl7pPr lvl="6">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7pPr>
            <a:lvl8pPr lvl="7">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8pPr>
            <a:lvl9pPr lvl="8">
              <a:lnSpc>
                <a:spcPct val="115000"/>
              </a:lnSpc>
              <a:spcBef>
                <a:spcPts val="0"/>
              </a:spcBef>
              <a:spcAft>
                <a:spcPts val="1600"/>
              </a:spcAft>
              <a:buClr>
                <a:schemeClr val="dk1"/>
              </a:buClr>
              <a:buFont typeface="Roboto"/>
              <a:buChar char="■"/>
              <a:defRPr>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1"/>
                </a:solidFill>
                <a:latin typeface="Roboto"/>
                <a:ea typeface="Roboto"/>
                <a:cs typeface="Roboto"/>
                <a:sym typeface="Roboto"/>
              </a:rPr>
              <a:t>‹#›</a:t>
            </a:fld>
            <a:endParaRPr lang="en" sz="1000">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1" y="1188925"/>
            <a:ext cx="5783400" cy="1457399"/>
          </a:xfrm>
          <a:prstGeom prst="rect">
            <a:avLst/>
          </a:prstGeom>
        </p:spPr>
        <p:txBody>
          <a:bodyPr lIns="91425" tIns="91425" rIns="91425" bIns="91425" anchor="b" anchorCtr="0">
            <a:noAutofit/>
          </a:bodyPr>
          <a:lstStyle/>
          <a:p>
            <a:pPr lvl="0">
              <a:spcBef>
                <a:spcPts val="0"/>
              </a:spcBef>
              <a:buNone/>
            </a:pPr>
            <a:r>
              <a:rPr lang="en" dirty="0"/>
              <a:t>認識一般衍生產品</a:t>
            </a:r>
          </a:p>
        </p:txBody>
      </p:sp>
      <p:sp>
        <p:nvSpPr>
          <p:cNvPr id="64" name="Shape 64"/>
          <p:cNvSpPr txBox="1">
            <a:spLocks noGrp="1"/>
          </p:cNvSpPr>
          <p:nvPr>
            <p:ph type="subTitle" idx="1"/>
          </p:nvPr>
        </p:nvSpPr>
        <p:spPr>
          <a:xfrm>
            <a:off x="1680301" y="3049450"/>
            <a:ext cx="5783400" cy="909000"/>
          </a:xfrm>
          <a:prstGeom prst="rect">
            <a:avLst/>
          </a:prstGeom>
        </p:spPr>
        <p:txBody>
          <a:bodyPr lIns="91425" tIns="91425" rIns="91425" bIns="91425" anchor="t" anchorCtr="0">
            <a:noAutofit/>
          </a:bodyPr>
          <a:lstStyle/>
          <a:p>
            <a:pPr lvl="0">
              <a:spcBef>
                <a:spcPts val="0"/>
              </a:spcBef>
              <a:buNone/>
            </a:pPr>
            <a:r>
              <a:rPr lang="en"/>
              <a:t>蜂投證券</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衍生產品的例子</a:t>
            </a:r>
          </a:p>
        </p:txBody>
      </p:sp>
      <p:sp>
        <p:nvSpPr>
          <p:cNvPr id="113" name="Shape 11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例如其中一種衍生產品『認股證』(Warrant)，俗稱『窩輪』 ，它與相關的股票價格之上升或者下跌，有著</a:t>
            </a:r>
            <a:r>
              <a:rPr lang="en" b="1"/>
              <a:t>直接</a:t>
            </a:r>
            <a:r>
              <a:rPr lang="en"/>
              <a:t>的關係</a:t>
            </a:r>
          </a:p>
          <a:p>
            <a:pPr lvl="0" rtl="0">
              <a:spcBef>
                <a:spcPts val="0"/>
              </a:spcBef>
              <a:buNone/>
            </a:pPr>
            <a:r>
              <a:rPr lang="en"/>
              <a:t> </a:t>
            </a:r>
          </a:p>
          <a:p>
            <a:pPr marL="457200" lvl="0" indent="-228600">
              <a:spcBef>
                <a:spcPts val="0"/>
              </a:spcBef>
              <a:buChar char="❖"/>
            </a:pPr>
            <a:r>
              <a:rPr lang="en"/>
              <a:t>所以，這類金融產品被統稱為『衍生產品』 </a:t>
            </a:r>
          </a:p>
        </p:txBody>
      </p:sp>
      <p:pic>
        <p:nvPicPr>
          <p:cNvPr id="114" name="Shape 114" descr="image4.png"/>
          <p:cNvPicPr preferRelativeResize="0"/>
          <p:nvPr/>
        </p:nvPicPr>
        <p:blipFill>
          <a:blip r:embed="rId3">
            <a:alphaModFix/>
          </a:blip>
          <a:stretch>
            <a:fillRect/>
          </a:stretch>
        </p:blipFill>
        <p:spPr>
          <a:xfrm>
            <a:off x="6096450" y="2857299"/>
            <a:ext cx="2129450" cy="17114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總結</a:t>
            </a:r>
          </a:p>
        </p:txBody>
      </p:sp>
      <p:sp>
        <p:nvSpPr>
          <p:cNvPr id="120" name="Shape 12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衍生產品是由現貨市場產品（例如外幣、股票、黃金等等）演變出來</a:t>
            </a:r>
          </a:p>
          <a:p>
            <a:pPr lvl="0" rtl="0">
              <a:spcBef>
                <a:spcPts val="0"/>
              </a:spcBef>
              <a:buNone/>
            </a:pPr>
            <a:endParaRPr/>
          </a:p>
          <a:p>
            <a:pPr marL="457200" lvl="0" indent="-228600" rtl="0">
              <a:spcBef>
                <a:spcPts val="0"/>
              </a:spcBef>
              <a:buChar char="❖"/>
            </a:pPr>
            <a:r>
              <a:rPr lang="en"/>
              <a:t>衍生產品要在未來好一段時間才會交收</a:t>
            </a:r>
          </a:p>
          <a:p>
            <a:pPr lvl="0" rtl="0">
              <a:spcBef>
                <a:spcPts val="0"/>
              </a:spcBef>
              <a:buNone/>
            </a:pPr>
            <a:endParaRPr/>
          </a:p>
          <a:p>
            <a:pPr marL="457200" lvl="0" indent="-228600" rtl="0">
              <a:spcBef>
                <a:spcPts val="0"/>
              </a:spcBef>
              <a:buChar char="❖"/>
            </a:pPr>
            <a:r>
              <a:rPr lang="en"/>
              <a:t>衍生產品的價格主要會受相關資產價格之上升       或者下跌        所影響</a:t>
            </a:r>
          </a:p>
        </p:txBody>
      </p:sp>
      <p:sp>
        <p:nvSpPr>
          <p:cNvPr id="121" name="Shape 121"/>
          <p:cNvSpPr/>
          <p:nvPr/>
        </p:nvSpPr>
        <p:spPr>
          <a:xfrm>
            <a:off x="5524800" y="3514025"/>
            <a:ext cx="359400" cy="401100"/>
          </a:xfrm>
          <a:prstGeom prst="upArrow">
            <a:avLst>
              <a:gd name="adj1" fmla="val 50000"/>
              <a:gd name="adj2" fmla="val 50000"/>
            </a:avLst>
          </a:prstGeom>
          <a:gradFill>
            <a:gsLst>
              <a:gs pos="0">
                <a:srgbClr val="DB0000"/>
              </a:gs>
              <a:gs pos="100000">
                <a:srgbClr val="540303"/>
              </a:gs>
            </a:gsLst>
            <a:path path="circle">
              <a:fillToRect l="50000" t="50000" r="50000" b="50000"/>
            </a:path>
            <a:tileRect/>
          </a:gra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r>
              <a:rPr lang="en"/>
              <a:t> </a:t>
            </a:r>
          </a:p>
        </p:txBody>
      </p:sp>
      <p:sp>
        <p:nvSpPr>
          <p:cNvPr id="122" name="Shape 122"/>
          <p:cNvSpPr/>
          <p:nvPr/>
        </p:nvSpPr>
        <p:spPr>
          <a:xfrm>
            <a:off x="6888125" y="3517475"/>
            <a:ext cx="359400" cy="394200"/>
          </a:xfrm>
          <a:prstGeom prst="downArrow">
            <a:avLst>
              <a:gd name="adj1" fmla="val 50000"/>
              <a:gd name="adj2" fmla="val 50000"/>
            </a:avLst>
          </a:prstGeom>
          <a:gradFill>
            <a:gsLst>
              <a:gs pos="0">
                <a:srgbClr val="2EB8FC"/>
              </a:gs>
              <a:gs pos="100000">
                <a:srgbClr val="096D9F"/>
              </a:gs>
            </a:gsLst>
            <a:path path="circle">
              <a:fillToRect l="50000" t="50000" r="50000" b="50000"/>
            </a:path>
            <a:tileRect/>
          </a:gra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80750" y="1764950"/>
            <a:ext cx="8222100" cy="907500"/>
          </a:xfrm>
          <a:prstGeom prst="rect">
            <a:avLst/>
          </a:prstGeom>
        </p:spPr>
        <p:txBody>
          <a:bodyPr lIns="91425" tIns="91425" rIns="91425" bIns="91425" anchor="b" anchorCtr="0">
            <a:noAutofit/>
          </a:bodyPr>
          <a:lstStyle/>
          <a:p>
            <a:pPr lvl="0">
              <a:spcBef>
                <a:spcPts val="0"/>
              </a:spcBef>
              <a:buNone/>
            </a:pPr>
            <a:r>
              <a:rPr lang="en"/>
              <a:t>衍生產品的特質與常見種類</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marL="457200" lvl="0" indent="-228600">
              <a:spcBef>
                <a:spcPts val="0"/>
              </a:spcBef>
              <a:buAutoNum type="arabicPeriod"/>
            </a:pPr>
            <a:r>
              <a:rPr lang="en"/>
              <a:t>期貨類 (Futures)</a:t>
            </a:r>
          </a:p>
        </p:txBody>
      </p:sp>
      <p:sp>
        <p:nvSpPr>
          <p:cNvPr id="133" name="Shape 13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買賣雙方承諾在一個指定日期（可能是一個月後），按一個指定的價格，買賣雙方買入或者沽出相關資產（例如股票、外幣、黃金等等）的一份合約</a:t>
            </a:r>
          </a:p>
          <a:p>
            <a:pPr lvl="0" rtl="0">
              <a:spcBef>
                <a:spcPts val="0"/>
              </a:spcBef>
              <a:buNone/>
            </a:pPr>
            <a:endParaRPr sz="1500"/>
          </a:p>
          <a:p>
            <a:pPr marL="914400" lvl="1" indent="-323850" rtl="0">
              <a:spcBef>
                <a:spcPts val="0"/>
              </a:spcBef>
              <a:buSzPct val="100000"/>
              <a:buChar char="➢"/>
            </a:pPr>
            <a:r>
              <a:rPr lang="en" sz="1500"/>
              <a:t>到了雙方指定要交收的日期（即一般稱為到期日），大家就一定要履行合約所訂定之安排，按著這份合約上指定的價格和資產的數量進行交易，即是合約的買家要按著指定的價格，付款買入相關資產。</a:t>
            </a:r>
          </a:p>
          <a:p>
            <a:pPr marL="457200" lvl="0" indent="0" rtl="0">
              <a:spcBef>
                <a:spcPts val="0"/>
              </a:spcBef>
              <a:buNone/>
            </a:pPr>
            <a:endParaRPr sz="1500"/>
          </a:p>
          <a:p>
            <a:pPr marL="914400" lvl="1" indent="-323850" rtl="0">
              <a:spcBef>
                <a:spcPts val="0"/>
              </a:spcBef>
              <a:buSzPct val="100000"/>
              <a:buChar char="➢"/>
            </a:pPr>
            <a:r>
              <a:rPr lang="en" sz="1500"/>
              <a:t>而合約的賣方（即使我們稱為沽家），就要按指定的價格將相關資產賣給買家。</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期貨類產品又可分為兩種</a:t>
            </a:r>
          </a:p>
        </p:txBody>
      </p:sp>
      <p:sp>
        <p:nvSpPr>
          <p:cNvPr id="139" name="Shape 139"/>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b="1"/>
              <a:t>在交易所上市 (Listed) </a:t>
            </a:r>
          </a:p>
          <a:p>
            <a:pPr marL="914400" lvl="1" indent="-330200" rtl="0">
              <a:spcBef>
                <a:spcPts val="0"/>
              </a:spcBef>
              <a:buSzPct val="100000"/>
              <a:buChar char="➢"/>
            </a:pPr>
            <a:r>
              <a:rPr lang="en" sz="1600"/>
              <a:t>這類期貨類產品稱為『期貨合約』 (Futures Contract)，例如『恒生指數期貨』</a:t>
            </a:r>
          </a:p>
          <a:p>
            <a:pPr marL="457200" lvl="0" indent="0" rtl="0">
              <a:spcBef>
                <a:spcPts val="0"/>
              </a:spcBef>
              <a:buNone/>
            </a:pPr>
            <a:endParaRPr b="1"/>
          </a:p>
          <a:p>
            <a:pPr marL="457200" lvl="0" indent="-228600" rtl="0">
              <a:spcBef>
                <a:spcPts val="0"/>
              </a:spcBef>
              <a:buChar char="❖"/>
            </a:pPr>
            <a:r>
              <a:rPr lang="en" b="1"/>
              <a:t>非交易所上市 (Non-listed，i.e. Over-the-counter)</a:t>
            </a:r>
          </a:p>
          <a:p>
            <a:pPr marL="914400" lvl="1" indent="-330200" rtl="0">
              <a:spcBef>
                <a:spcPts val="0"/>
              </a:spcBef>
              <a:buSzPct val="100000"/>
              <a:buChar char="➢"/>
            </a:pPr>
            <a:r>
              <a:rPr lang="en" sz="1600"/>
              <a:t>這類期貨類產品稱為『遠期合約』 (Forward Contract) </a:t>
            </a:r>
          </a:p>
          <a:p>
            <a:pPr lvl="0" rtl="0">
              <a:spcBef>
                <a:spcPts val="0"/>
              </a:spcBef>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a:t>掉期 (Swap)</a:t>
            </a:r>
          </a:p>
        </p:txBody>
      </p:sp>
      <p:sp>
        <p:nvSpPr>
          <p:cNvPr id="145" name="Shape 145"/>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rtl="0">
              <a:spcBef>
                <a:spcPts val="0"/>
              </a:spcBef>
              <a:buNone/>
            </a:pPr>
            <a:r>
              <a:rPr lang="en"/>
              <a:t>有一種叫『掉期』(Swap) 的產品， 例如『外匯掉期』或者『利率掉期』之類</a:t>
            </a:r>
          </a:p>
          <a:p>
            <a:pPr marL="457200" lvl="0" indent="-228600" rtl="0">
              <a:spcBef>
                <a:spcPts val="0"/>
              </a:spcBef>
              <a:buChar char="❖"/>
            </a:pPr>
            <a:r>
              <a:rPr lang="en"/>
              <a:t>通常都是由一對（即兩張）遠期合約所組成，即同一時間買入及賣出不同的遠期合約</a:t>
            </a:r>
          </a:p>
        </p:txBody>
      </p:sp>
      <p:pic>
        <p:nvPicPr>
          <p:cNvPr id="146" name="Shape 146" descr="image5.png"/>
          <p:cNvPicPr preferRelativeResize="0"/>
          <p:nvPr/>
        </p:nvPicPr>
        <p:blipFill>
          <a:blip r:embed="rId3">
            <a:alphaModFix/>
          </a:blip>
          <a:stretch>
            <a:fillRect/>
          </a:stretch>
        </p:blipFill>
        <p:spPr>
          <a:xfrm>
            <a:off x="6451825" y="2527950"/>
            <a:ext cx="1728774" cy="245414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掉期 (Swap)</a:t>
            </a:r>
          </a:p>
        </p:txBody>
      </p:sp>
      <p:sp>
        <p:nvSpPr>
          <p:cNvPr id="152" name="Shape 152"/>
          <p:cNvSpPr txBox="1">
            <a:spLocks noGrp="1"/>
          </p:cNvSpPr>
          <p:nvPr>
            <p:ph type="body" idx="1"/>
          </p:nvPr>
        </p:nvSpPr>
        <p:spPr>
          <a:xfrm>
            <a:off x="387900" y="1290850"/>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其中大家可以利用掉期的產品，在你所指定的日期與價格進行兩種不同貨幣的交換。</a:t>
            </a:r>
          </a:p>
          <a:p>
            <a:pPr marL="457200" lvl="0" indent="-228600" rtl="0">
              <a:spcBef>
                <a:spcPts val="0"/>
              </a:spcBef>
              <a:buChar char="❖"/>
            </a:pPr>
            <a:r>
              <a:rPr lang="en"/>
              <a:t>例如你想在兩日後將港幣轉換成澳幣，然後做定期賺取利息，而一個月到期時用一個預定的外匯價格，將澳幣轉回港幣，那你就可以在今日同時買入及賣出兩張澳幣遠期合約，鎖定兌換價，避免外匯價格波動。</a:t>
            </a:r>
          </a:p>
        </p:txBody>
      </p:sp>
      <p:pic>
        <p:nvPicPr>
          <p:cNvPr id="153" name="Shape 153" descr="image6.png"/>
          <p:cNvPicPr preferRelativeResize="0"/>
          <p:nvPr/>
        </p:nvPicPr>
        <p:blipFill>
          <a:blip r:embed="rId3">
            <a:alphaModFix/>
          </a:blip>
          <a:stretch>
            <a:fillRect/>
          </a:stretch>
        </p:blipFill>
        <p:spPr>
          <a:xfrm>
            <a:off x="5380275" y="2991649"/>
            <a:ext cx="3701124" cy="2102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在交易所上市的期貨合約</a:t>
            </a:r>
          </a:p>
        </p:txBody>
      </p:sp>
      <p:sp>
        <p:nvSpPr>
          <p:cNvPr id="159" name="Shape 159"/>
          <p:cNvSpPr txBox="1">
            <a:spLocks noGrp="1"/>
          </p:cNvSpPr>
          <p:nvPr>
            <p:ph type="body" idx="1"/>
          </p:nvPr>
        </p:nvSpPr>
        <p:spPr>
          <a:xfrm>
            <a:off x="387900" y="1489826"/>
            <a:ext cx="8368200" cy="3068100"/>
          </a:xfrm>
          <a:prstGeom prst="rect">
            <a:avLst/>
          </a:prstGeom>
        </p:spPr>
        <p:txBody>
          <a:bodyPr lIns="91425" tIns="91425" rIns="91425" bIns="91425" anchor="t" anchorCtr="0">
            <a:noAutofit/>
          </a:bodyPr>
          <a:lstStyle/>
          <a:p>
            <a:pPr marL="457200" lvl="0" indent="-228600" rtl="0">
              <a:spcBef>
                <a:spcPts val="0"/>
              </a:spcBef>
              <a:buChar char="❖"/>
            </a:pPr>
            <a:r>
              <a:rPr lang="en" sz="2000"/>
              <a:t>特徵是『標準化合約』(Standardized Contract)</a:t>
            </a:r>
            <a:r>
              <a:rPr lang="en"/>
              <a:t> </a:t>
            </a:r>
          </a:p>
          <a:p>
            <a:pPr lvl="0" rtl="0">
              <a:spcBef>
                <a:spcPts val="0"/>
              </a:spcBef>
              <a:buNone/>
            </a:pPr>
            <a:endParaRPr/>
          </a:p>
          <a:p>
            <a:pPr marL="914400" lvl="1" indent="-342900" rtl="0">
              <a:spcBef>
                <a:spcPts val="0"/>
              </a:spcBef>
              <a:buSzPct val="100000"/>
              <a:buChar char="➢"/>
            </a:pPr>
            <a:r>
              <a:rPr lang="en" sz="1800"/>
              <a:t>例如，交易所已經訂定『恒生指數期貨』是統一以指定50元一點的價格計算</a:t>
            </a:r>
          </a:p>
          <a:p>
            <a:pPr marL="0" lvl="0" indent="0" rtl="0">
              <a:spcBef>
                <a:spcPts val="0"/>
              </a:spcBef>
              <a:buNone/>
            </a:pPr>
            <a:r>
              <a:rPr lang="en"/>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『非交易所上市』的遠期合約 </a:t>
            </a:r>
          </a:p>
        </p:txBody>
      </p:sp>
      <p:sp>
        <p:nvSpPr>
          <p:cNvPr id="165" name="Shape 165"/>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355600" rtl="0">
              <a:spcBef>
                <a:spcPts val="0"/>
              </a:spcBef>
              <a:buSzPct val="100000"/>
              <a:buChar char="❖"/>
            </a:pPr>
            <a:r>
              <a:rPr lang="en" sz="2000"/>
              <a:t>其價格及交易金額可按個別人士的需要而制訂</a:t>
            </a:r>
          </a:p>
          <a:p>
            <a:pPr marL="914400" lvl="1" indent="-342900" rtl="0">
              <a:spcBef>
                <a:spcPts val="0"/>
              </a:spcBef>
              <a:buSzPct val="100000"/>
              <a:buChar char="➢"/>
            </a:pPr>
            <a:r>
              <a:rPr lang="en" sz="1800"/>
              <a:t>例如『外匯遠期合約』，客戶可按自己的需求與金融機構協商合約的銀碼及交收時間等等之合約細節</a:t>
            </a:r>
          </a:p>
        </p:txBody>
      </p:sp>
      <p:pic>
        <p:nvPicPr>
          <p:cNvPr id="166" name="Shape 166" descr="image7.png"/>
          <p:cNvPicPr preferRelativeResize="0"/>
          <p:nvPr/>
        </p:nvPicPr>
        <p:blipFill>
          <a:blip r:embed="rId3">
            <a:alphaModFix/>
          </a:blip>
          <a:stretch>
            <a:fillRect/>
          </a:stretch>
        </p:blipFill>
        <p:spPr>
          <a:xfrm>
            <a:off x="2366225" y="2886200"/>
            <a:ext cx="4497949" cy="18456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『非交易所上市』的遠期合約 </a:t>
            </a:r>
          </a:p>
        </p:txBody>
      </p:sp>
      <p:sp>
        <p:nvSpPr>
          <p:cNvPr id="172" name="Shape 172"/>
          <p:cNvSpPr txBox="1">
            <a:spLocks noGrp="1"/>
          </p:cNvSpPr>
          <p:nvPr>
            <p:ph type="body" idx="1"/>
          </p:nvPr>
        </p:nvSpPr>
        <p:spPr>
          <a:xfrm>
            <a:off x="387900" y="1282574"/>
            <a:ext cx="8368200" cy="3078900"/>
          </a:xfrm>
          <a:prstGeom prst="rect">
            <a:avLst/>
          </a:prstGeom>
        </p:spPr>
        <p:txBody>
          <a:bodyPr lIns="91425" tIns="91425" rIns="91425" bIns="91425" anchor="t" anchorCtr="0">
            <a:noAutofit/>
          </a:bodyPr>
          <a:lstStyle/>
          <a:p>
            <a:pPr lvl="0">
              <a:spcBef>
                <a:spcPts val="0"/>
              </a:spcBef>
              <a:buNone/>
            </a:pPr>
            <a:r>
              <a:rPr lang="en" i="1"/>
              <a:t>例子：</a:t>
            </a:r>
          </a:p>
          <a:p>
            <a:pPr lvl="0">
              <a:spcBef>
                <a:spcPts val="0"/>
              </a:spcBef>
              <a:buNone/>
            </a:pPr>
            <a:r>
              <a:rPr lang="en"/>
              <a:t>父母需要購買外幣，用來給他們的孩子在外國讀書繳付學費，但是又恐怕那隻外幣的價格不久會上升，所以他們可以去銀行購買一份（例如三個月的）外匯遠期合約來鎖定外匯價格，從而在三個月之後可以根據合約上所指定的外匯價格將港幣兌換成外幣，避免外匯價格的波動。</a:t>
            </a:r>
          </a:p>
        </p:txBody>
      </p:sp>
      <p:pic>
        <p:nvPicPr>
          <p:cNvPr id="173" name="Shape 173" descr="image8.png"/>
          <p:cNvPicPr preferRelativeResize="0"/>
          <p:nvPr/>
        </p:nvPicPr>
        <p:blipFill>
          <a:blip r:embed="rId3">
            <a:alphaModFix/>
          </a:blip>
          <a:stretch>
            <a:fillRect/>
          </a:stretch>
        </p:blipFill>
        <p:spPr>
          <a:xfrm>
            <a:off x="1260074" y="3216350"/>
            <a:ext cx="6948100" cy="1774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1851150" y="628800"/>
            <a:ext cx="5441700" cy="4090800"/>
          </a:xfrm>
          <a:prstGeom prst="rect">
            <a:avLst/>
          </a:prstGeom>
        </p:spPr>
        <p:txBody>
          <a:bodyPr lIns="91425" tIns="91425" rIns="91425" bIns="91425" anchor="ctr" anchorCtr="0">
            <a:noAutofit/>
          </a:bodyPr>
          <a:lstStyle/>
          <a:p>
            <a:pPr lvl="0">
              <a:spcBef>
                <a:spcPts val="0"/>
              </a:spcBef>
              <a:buNone/>
            </a:pPr>
            <a:r>
              <a:rPr lang="en" sz="3000"/>
              <a:t>買賣衍生產品時，如有疑問，請向蜂投證券或專業投資顧問查詢，了解清楚才投資。</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2. 期權類 (Options)</a:t>
            </a:r>
          </a:p>
        </p:txBody>
      </p:sp>
      <p:sp>
        <p:nvSpPr>
          <p:cNvPr id="179" name="Shape 179"/>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是一種涉及買賣雙方的合約</a:t>
            </a:r>
          </a:p>
          <a:p>
            <a:pPr marL="457200" lvl="0" indent="-228600" rtl="0">
              <a:spcBef>
                <a:spcPts val="0"/>
              </a:spcBef>
              <a:buChar char="❖"/>
            </a:pPr>
            <a:r>
              <a:rPr lang="en"/>
              <a:t>賦予買方權利（而並非責任），從賣方買入或向賣方沽出相關資產</a:t>
            </a:r>
          </a:p>
          <a:p>
            <a:pPr marL="457200" lvl="0" indent="-228600" rtl="0">
              <a:spcBef>
                <a:spcPts val="0"/>
              </a:spcBef>
              <a:buChar char="❖"/>
            </a:pPr>
            <a:r>
              <a:rPr lang="en"/>
              <a:t>合約在訂立時就已經釐定了相關資產的數量、價格及期權的有效期限 </a:t>
            </a:r>
          </a:p>
          <a:p>
            <a:pPr marL="457200" lvl="0" indent="-228600">
              <a:spcBef>
                <a:spcPts val="0"/>
              </a:spcBef>
              <a:buChar char="❖"/>
            </a:pPr>
            <a:r>
              <a:rPr lang="en"/>
              <a:t>如買方行使期權的話，賣方就必須根據合約的細則進行交收</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期權產品的種類</a:t>
            </a:r>
          </a:p>
        </p:txBody>
      </p:sp>
      <p:sp>
        <p:nvSpPr>
          <p:cNvPr id="185" name="Shape 185"/>
          <p:cNvSpPr txBox="1">
            <a:spLocks noGrp="1"/>
          </p:cNvSpPr>
          <p:nvPr>
            <p:ph type="body" idx="1"/>
          </p:nvPr>
        </p:nvSpPr>
        <p:spPr>
          <a:xfrm>
            <a:off x="387900" y="1489825"/>
            <a:ext cx="8619600" cy="3078900"/>
          </a:xfrm>
          <a:prstGeom prst="rect">
            <a:avLst/>
          </a:prstGeom>
        </p:spPr>
        <p:txBody>
          <a:bodyPr lIns="91425" tIns="91425" rIns="91425" bIns="91425" anchor="t" anchorCtr="0">
            <a:noAutofit/>
          </a:bodyPr>
          <a:lstStyle/>
          <a:p>
            <a:pPr marL="457200" lvl="0" indent="-228600" rtl="0">
              <a:spcBef>
                <a:spcPts val="0"/>
              </a:spcBef>
              <a:buChar char="❖"/>
            </a:pPr>
            <a:r>
              <a:rPr lang="en" b="1"/>
              <a:t>認購期權 (Call Option)</a:t>
            </a:r>
          </a:p>
          <a:p>
            <a:pPr marL="914400" lvl="1" indent="-330200" rtl="0">
              <a:spcBef>
                <a:spcPts val="0"/>
              </a:spcBef>
              <a:buSzPct val="100000"/>
              <a:buChar char="➢"/>
            </a:pPr>
            <a:r>
              <a:rPr lang="en" sz="1600"/>
              <a:t>『Call』認購，即買入相關資產的意思 </a:t>
            </a:r>
          </a:p>
          <a:p>
            <a:pPr marL="457200" lvl="0" indent="0" rtl="0">
              <a:spcBef>
                <a:spcPts val="0"/>
              </a:spcBef>
              <a:buNone/>
            </a:pPr>
            <a:r>
              <a:rPr lang="en" sz="1600" i="1"/>
              <a:t>例子</a:t>
            </a:r>
            <a:r>
              <a:rPr lang="en" sz="1600"/>
              <a:t>：認股權證、企業的高級管理層可能會得到一批由那間企業給他們的股票認購權</a:t>
            </a:r>
          </a:p>
          <a:p>
            <a:pPr marL="457200" lvl="0" indent="0" rtl="0">
              <a:spcBef>
                <a:spcPts val="0"/>
              </a:spcBef>
              <a:buNone/>
            </a:pPr>
            <a:endParaRPr/>
          </a:p>
          <a:p>
            <a:pPr marL="457200" lvl="0" indent="-228600" rtl="0">
              <a:spcBef>
                <a:spcPts val="0"/>
              </a:spcBef>
              <a:buChar char="❖"/>
            </a:pPr>
            <a:r>
              <a:rPr lang="en" b="1"/>
              <a:t>認沽期權 (Put Option)</a:t>
            </a:r>
          </a:p>
          <a:p>
            <a:pPr marL="914400" lvl="1" indent="-330200" rtl="0">
              <a:spcBef>
                <a:spcPts val="0"/>
              </a:spcBef>
              <a:buSzPct val="100000"/>
              <a:buChar char="➢"/>
            </a:pPr>
            <a:r>
              <a:rPr lang="en" sz="1600"/>
              <a:t>『Put』認沽，即沽出或者賣出相關資產的意思 </a:t>
            </a:r>
          </a:p>
          <a:p>
            <a:pPr lvl="0" rtl="0">
              <a:spcBef>
                <a:spcPts val="0"/>
              </a:spcBef>
              <a:buNone/>
            </a:pPr>
            <a:endParaRPr/>
          </a:p>
          <a:p>
            <a:pPr lvl="0" rtl="0">
              <a:spcBef>
                <a:spcPts val="0"/>
              </a:spcBef>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期權之價值狀況</a:t>
            </a:r>
          </a:p>
        </p:txBody>
      </p:sp>
      <p:sp>
        <p:nvSpPr>
          <p:cNvPr id="191" name="Shape 191"/>
          <p:cNvSpPr txBox="1">
            <a:spLocks noGrp="1"/>
          </p:cNvSpPr>
          <p:nvPr>
            <p:ph type="body" idx="1"/>
          </p:nvPr>
        </p:nvSpPr>
        <p:spPr>
          <a:xfrm>
            <a:off x="387900" y="1316850"/>
            <a:ext cx="8368200" cy="3630600"/>
          </a:xfrm>
          <a:prstGeom prst="rect">
            <a:avLst/>
          </a:prstGeom>
        </p:spPr>
        <p:txBody>
          <a:bodyPr lIns="91425" tIns="91425" rIns="91425" bIns="91425" anchor="t" anchorCtr="0">
            <a:noAutofit/>
          </a:bodyPr>
          <a:lstStyle/>
          <a:p>
            <a:pPr marL="457200" lvl="0" indent="-228600" rtl="0">
              <a:spcBef>
                <a:spcPts val="0"/>
              </a:spcBef>
              <a:buChar char="❖"/>
            </a:pPr>
            <a:r>
              <a:rPr lang="en" b="1"/>
              <a:t>價內期權 (In-the-money)</a:t>
            </a:r>
          </a:p>
          <a:p>
            <a:pPr marL="914400" lvl="1" indent="-323850" rtl="0">
              <a:spcBef>
                <a:spcPts val="0"/>
              </a:spcBef>
              <a:buSzPct val="100000"/>
              <a:buChar char="➢"/>
            </a:pPr>
            <a:r>
              <a:rPr lang="en" sz="1500"/>
              <a:t>當相關資產的價格，高於認購期權的行使價或低於認沽期權的行使價</a:t>
            </a:r>
          </a:p>
          <a:p>
            <a:pPr marL="457200" lvl="0" indent="-228600" rtl="0">
              <a:spcBef>
                <a:spcPts val="0"/>
              </a:spcBef>
              <a:buChar char="❖"/>
            </a:pPr>
            <a:r>
              <a:rPr lang="en" b="1"/>
              <a:t>平價期權 (At-the-money)</a:t>
            </a:r>
          </a:p>
          <a:p>
            <a:pPr marL="914400" lvl="1" indent="-323850" rtl="0">
              <a:spcBef>
                <a:spcPts val="0"/>
              </a:spcBef>
              <a:buSzPct val="100000"/>
              <a:buChar char="➢"/>
            </a:pPr>
            <a:r>
              <a:rPr lang="en" sz="1500"/>
              <a:t>當相關資產的價格，相等於期權的行使價</a:t>
            </a:r>
          </a:p>
          <a:p>
            <a:pPr marL="457200" lvl="0" indent="-228600" rtl="0">
              <a:spcBef>
                <a:spcPts val="0"/>
              </a:spcBef>
              <a:buChar char="❖"/>
            </a:pPr>
            <a:r>
              <a:rPr lang="en" b="1"/>
              <a:t>價外期權 (Out-of-the-money)</a:t>
            </a:r>
            <a:r>
              <a:rPr lang="en"/>
              <a:t> </a:t>
            </a:r>
          </a:p>
          <a:p>
            <a:pPr marL="914400" lvl="1" indent="-323850" rtl="0">
              <a:spcBef>
                <a:spcPts val="0"/>
              </a:spcBef>
              <a:buSzPct val="100000"/>
              <a:buChar char="➢"/>
            </a:pPr>
            <a:r>
              <a:rPr lang="en" sz="1500"/>
              <a:t>當相關資產的價格，低於認購期權的行使價或高於認沽期權的行使價</a:t>
            </a:r>
          </a:p>
        </p:txBody>
      </p:sp>
      <p:pic>
        <p:nvPicPr>
          <p:cNvPr id="192" name="Shape 192" descr="image9.png"/>
          <p:cNvPicPr preferRelativeResize="0"/>
          <p:nvPr/>
        </p:nvPicPr>
        <p:blipFill>
          <a:blip r:embed="rId3">
            <a:alphaModFix/>
          </a:blip>
          <a:stretch>
            <a:fillRect/>
          </a:stretch>
        </p:blipFill>
        <p:spPr>
          <a:xfrm>
            <a:off x="1502175" y="3397650"/>
            <a:ext cx="5733974" cy="14920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endParaRPr/>
          </a:p>
        </p:txBody>
      </p:sp>
      <p:sp>
        <p:nvSpPr>
          <p:cNvPr id="198" name="Shape 198"/>
          <p:cNvSpPr txBox="1">
            <a:spLocks noGrp="1"/>
          </p:cNvSpPr>
          <p:nvPr>
            <p:ph type="body" idx="1"/>
          </p:nvPr>
        </p:nvSpPr>
        <p:spPr>
          <a:xfrm>
            <a:off x="387775" y="1255350"/>
            <a:ext cx="8277600" cy="1578000"/>
          </a:xfrm>
          <a:prstGeom prst="rect">
            <a:avLst/>
          </a:prstGeom>
        </p:spPr>
        <p:txBody>
          <a:bodyPr lIns="91425" tIns="91425" rIns="91425" bIns="91425" anchor="t" anchorCtr="0">
            <a:noAutofit/>
          </a:bodyPr>
          <a:lstStyle/>
          <a:p>
            <a:pPr lvl="0">
              <a:spcBef>
                <a:spcPts val="0"/>
              </a:spcBef>
              <a:buNone/>
            </a:pPr>
            <a:r>
              <a:rPr lang="en" i="1"/>
              <a:t>例子：</a:t>
            </a:r>
          </a:p>
          <a:p>
            <a:pPr lvl="0">
              <a:spcBef>
                <a:spcPts val="0"/>
              </a:spcBef>
              <a:buNone/>
            </a:pPr>
            <a:r>
              <a:rPr lang="en"/>
              <a:t>假設買賣雙方訂立了一份認購期權合約，買方可以在未來一個月之後，用2元的價錢從賣家手上買入一包鹽</a:t>
            </a:r>
          </a:p>
          <a:p>
            <a:pPr lvl="0">
              <a:spcBef>
                <a:spcPts val="0"/>
              </a:spcBef>
              <a:buNone/>
            </a:pPr>
            <a:endParaRPr/>
          </a:p>
        </p:txBody>
      </p:sp>
      <p:pic>
        <p:nvPicPr>
          <p:cNvPr id="199" name="Shape 199" descr="image10.png"/>
          <p:cNvPicPr preferRelativeResize="0"/>
          <p:nvPr/>
        </p:nvPicPr>
        <p:blipFill>
          <a:blip r:embed="rId3">
            <a:alphaModFix/>
          </a:blip>
          <a:stretch>
            <a:fillRect/>
          </a:stretch>
        </p:blipFill>
        <p:spPr>
          <a:xfrm>
            <a:off x="5547474" y="2711225"/>
            <a:ext cx="3307724" cy="2328900"/>
          </a:xfrm>
          <a:prstGeom prst="rect">
            <a:avLst/>
          </a:prstGeom>
          <a:noFill/>
          <a:ln>
            <a:noFill/>
          </a:ln>
        </p:spPr>
      </p:pic>
      <p:sp>
        <p:nvSpPr>
          <p:cNvPr id="200" name="Shape 200"/>
          <p:cNvSpPr txBox="1"/>
          <p:nvPr/>
        </p:nvSpPr>
        <p:spPr>
          <a:xfrm>
            <a:off x="387775" y="2615325"/>
            <a:ext cx="5021400" cy="18918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a:solidFill>
                  <a:schemeClr val="dk1"/>
                </a:solidFill>
                <a:latin typeface="Roboto"/>
                <a:ea typeface="Roboto"/>
                <a:cs typeface="Roboto"/>
                <a:sym typeface="Roboto"/>
              </a:rPr>
              <a:t>就算一個月之後，市場要20元才可以買到一包鹽，認購期權的買家仍然可以用2元的價錢買一包鹽，等於賺取了18元</a:t>
            </a:r>
          </a:p>
          <a:p>
            <a:pPr lvl="0" rtl="0">
              <a:lnSpc>
                <a:spcPct val="115000"/>
              </a:lnSpc>
              <a:spcBef>
                <a:spcPts val="0"/>
              </a:spcBef>
              <a:spcAft>
                <a:spcPts val="1600"/>
              </a:spcAft>
              <a:buNone/>
            </a:pPr>
            <a:r>
              <a:rPr lang="en" sz="1800">
                <a:solidFill>
                  <a:schemeClr val="dk1"/>
                </a:solidFill>
                <a:latin typeface="Roboto"/>
                <a:ea typeface="Roboto"/>
                <a:cs typeface="Roboto"/>
                <a:sym typeface="Roboto"/>
              </a:rPr>
              <a:t>如果是合約的賣方，便會虧損了18元</a:t>
            </a:r>
          </a:p>
          <a:p>
            <a:pPr lv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期權金（Option Premium）</a:t>
            </a:r>
          </a:p>
        </p:txBody>
      </p:sp>
      <p:sp>
        <p:nvSpPr>
          <p:cNvPr id="206" name="Shape 20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市場上你可選擇做合約的買方，有權買入或者沽出相關資產，買方要付出『期權金』(Option Premium) 以換取權利</a:t>
            </a:r>
          </a:p>
        </p:txBody>
      </p:sp>
      <p:pic>
        <p:nvPicPr>
          <p:cNvPr id="207" name="Shape 207" descr="image11.png"/>
          <p:cNvPicPr preferRelativeResize="0"/>
          <p:nvPr/>
        </p:nvPicPr>
        <p:blipFill>
          <a:blip r:embed="rId3">
            <a:alphaModFix/>
          </a:blip>
          <a:stretch>
            <a:fillRect/>
          </a:stretch>
        </p:blipFill>
        <p:spPr>
          <a:xfrm>
            <a:off x="1627075" y="2577174"/>
            <a:ext cx="6233450" cy="19915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Shape 21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期權金（Option Premium）</a:t>
            </a:r>
          </a:p>
        </p:txBody>
      </p:sp>
      <p:sp>
        <p:nvSpPr>
          <p:cNvPr id="213" name="Shape 21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而合約的賣方，就會收取『期權金』以作為回報</a:t>
            </a:r>
          </a:p>
          <a:p>
            <a:pPr lvl="0">
              <a:spcBef>
                <a:spcPts val="0"/>
              </a:spcBef>
              <a:buNone/>
            </a:pPr>
            <a:r>
              <a:rPr lang="en"/>
              <a:t>但同時亦要承受市場價格，可能大幅上落而有機會虧損的風險。</a:t>
            </a:r>
          </a:p>
          <a:p>
            <a:pPr lvl="0">
              <a:spcBef>
                <a:spcPts val="0"/>
              </a:spcBef>
              <a:buNone/>
            </a:pPr>
            <a:endParaRPr/>
          </a:p>
          <a:p>
            <a:pPr lvl="0">
              <a:spcBef>
                <a:spcPts val="0"/>
              </a:spcBef>
              <a:buNone/>
            </a:pPr>
            <a:endParaRPr/>
          </a:p>
          <a:p>
            <a:pPr lvl="0">
              <a:spcBef>
                <a:spcPts val="0"/>
              </a:spcBef>
              <a:buNone/>
            </a:pPr>
            <a:endParaRPr/>
          </a:p>
          <a:p>
            <a:pPr lvl="0">
              <a:spcBef>
                <a:spcPts val="0"/>
              </a:spcBef>
              <a:buNone/>
            </a:pPr>
            <a:endParaRPr/>
          </a:p>
        </p:txBody>
      </p:sp>
      <p:pic>
        <p:nvPicPr>
          <p:cNvPr id="214" name="Shape 214" descr="image12.png"/>
          <p:cNvPicPr preferRelativeResize="0"/>
          <p:nvPr/>
        </p:nvPicPr>
        <p:blipFill>
          <a:blip r:embed="rId3">
            <a:alphaModFix/>
          </a:blip>
          <a:stretch>
            <a:fillRect/>
          </a:stretch>
        </p:blipFill>
        <p:spPr>
          <a:xfrm>
            <a:off x="1356650" y="2786150"/>
            <a:ext cx="6430698" cy="18918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endParaRPr/>
          </a:p>
        </p:txBody>
      </p:sp>
      <p:sp>
        <p:nvSpPr>
          <p:cNvPr id="220" name="Shape 220"/>
          <p:cNvSpPr txBox="1">
            <a:spLocks noGrp="1"/>
          </p:cNvSpPr>
          <p:nvPr>
            <p:ph type="body" idx="1"/>
          </p:nvPr>
        </p:nvSpPr>
        <p:spPr>
          <a:xfrm>
            <a:off x="387900" y="1383174"/>
            <a:ext cx="8368200" cy="3078900"/>
          </a:xfrm>
          <a:prstGeom prst="rect">
            <a:avLst/>
          </a:prstGeom>
        </p:spPr>
        <p:txBody>
          <a:bodyPr lIns="91425" tIns="91425" rIns="91425" bIns="91425" anchor="t" anchorCtr="0">
            <a:noAutofit/>
          </a:bodyPr>
          <a:lstStyle/>
          <a:p>
            <a:pPr lvl="0">
              <a:spcBef>
                <a:spcPts val="0"/>
              </a:spcBef>
              <a:buNone/>
            </a:pPr>
            <a:r>
              <a:rPr lang="en" b="1"/>
              <a:t>為什麼合約賣方有機會虧蝕也有人願意做？</a:t>
            </a:r>
          </a:p>
          <a:p>
            <a:pPr marL="457200" lvl="0" indent="-228600" rtl="0">
              <a:spcBef>
                <a:spcPts val="0"/>
              </a:spcBef>
              <a:buAutoNum type="arabicPeriod"/>
            </a:pPr>
            <a:r>
              <a:rPr lang="en"/>
              <a:t>沒有人能夠知道一個月後的價錢</a:t>
            </a:r>
          </a:p>
          <a:p>
            <a:pPr lvl="0" rtl="0">
              <a:spcBef>
                <a:spcPts val="0"/>
              </a:spcBef>
              <a:buNone/>
            </a:pPr>
            <a:endParaRPr/>
          </a:p>
          <a:p>
            <a:pPr marL="457200" lvl="0" indent="-228600" rtl="0">
              <a:spcBef>
                <a:spcPts val="0"/>
              </a:spcBef>
              <a:buAutoNum type="arabicPeriod"/>
            </a:pPr>
            <a:r>
              <a:rPr lang="en"/>
              <a:t>合約賣方是會向買方收取一個金額作為買合約的價錢，就是剛才所說的『期權金』，可以說是買入這個『權利的成本』。期權合約的賣方收到這個期權金，從而可以提高他/她的潛在回報。</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結構性產品 (Structured Products)</a:t>
            </a:r>
          </a:p>
        </p:txBody>
      </p:sp>
      <p:sp>
        <p:nvSpPr>
          <p:cNvPr id="226" name="Shape 226"/>
          <p:cNvSpPr txBox="1">
            <a:spLocks noGrp="1"/>
          </p:cNvSpPr>
          <p:nvPr>
            <p:ph type="body" idx="1"/>
          </p:nvPr>
        </p:nvSpPr>
        <p:spPr>
          <a:xfrm>
            <a:off x="387900" y="1489825"/>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不同的衍生產品組合而成的投資產品，便成為『結構性產品』(Structured Products)。</a:t>
            </a:r>
          </a:p>
          <a:p>
            <a:pPr marL="457200" lvl="0" indent="-228600" rtl="0">
              <a:spcBef>
                <a:spcPts val="0"/>
              </a:spcBef>
              <a:buChar char="❖"/>
            </a:pPr>
            <a:r>
              <a:rPr lang="en"/>
              <a:t>例如股票掛鈎存款 (Equity-Linked Deposit)，外幣掛鈎存款 (Currency-Linked Deposit)</a:t>
            </a:r>
          </a:p>
          <a:p>
            <a:pPr marL="457200" lvl="0" indent="-228600" rtl="0">
              <a:spcBef>
                <a:spcPts val="0"/>
              </a:spcBef>
              <a:buChar char="❖"/>
            </a:pPr>
            <a:r>
              <a:rPr lang="en"/>
              <a:t>大部分的『結構性產品』都包含了衍生產品 </a:t>
            </a:r>
          </a:p>
          <a:p>
            <a:pPr marL="914400" lvl="1" indent="-330200" rtl="0">
              <a:spcBef>
                <a:spcPts val="0"/>
              </a:spcBef>
              <a:buSzPct val="100000"/>
              <a:buChar char="➢"/>
            </a:pPr>
            <a:r>
              <a:rPr lang="en" sz="1600"/>
              <a:t>即由不同衍生產品結合而成</a:t>
            </a:r>
          </a:p>
          <a:p>
            <a:pPr marL="457200" lvl="0" indent="-228600" rtl="0">
              <a:spcBef>
                <a:spcPts val="0"/>
              </a:spcBef>
              <a:buChar char="❖"/>
            </a:pPr>
            <a:r>
              <a:rPr lang="en"/>
              <a:t>當中有可能是『保本』的、或者是『非保本』的</a:t>
            </a:r>
          </a:p>
          <a:p>
            <a:pPr marL="914400" lvl="1" indent="-330200" rtl="0">
              <a:spcBef>
                <a:spcPts val="0"/>
              </a:spcBef>
              <a:buSzPct val="100000"/>
              <a:buChar char="➢"/>
            </a:pPr>
            <a:r>
              <a:rPr lang="en" sz="1600"/>
              <a:t>所以大家投資這些包含了衍生產品的『結構性產品』的時候，特別要問清楚有關的條款</a:t>
            </a:r>
          </a:p>
          <a:p>
            <a:pPr lvl="0">
              <a:spcBef>
                <a:spcPts val="0"/>
              </a:spcBef>
              <a:buNone/>
            </a:pP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例子</a:t>
            </a:r>
          </a:p>
        </p:txBody>
      </p:sp>
      <p:sp>
        <p:nvSpPr>
          <p:cNvPr id="232" name="Shape 232"/>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b="1"/>
              <a:t>『上市產品』</a:t>
            </a:r>
            <a:r>
              <a:rPr lang="en"/>
              <a:t>（屬於期權類產品）</a:t>
            </a:r>
          </a:p>
          <a:p>
            <a:pPr marL="457200" lvl="0" indent="-228600">
              <a:spcBef>
                <a:spcPts val="0"/>
              </a:spcBef>
              <a:buChar char="❖"/>
            </a:pPr>
            <a:r>
              <a:rPr lang="en"/>
              <a:t>認股權證、牛熊證</a:t>
            </a:r>
          </a:p>
          <a:p>
            <a:pPr lvl="0">
              <a:spcBef>
                <a:spcPts val="0"/>
              </a:spcBef>
              <a:buNone/>
            </a:pPr>
            <a:endParaRPr b="1"/>
          </a:p>
          <a:p>
            <a:pPr lvl="0">
              <a:spcBef>
                <a:spcPts val="0"/>
              </a:spcBef>
              <a:buNone/>
            </a:pPr>
            <a:r>
              <a:rPr lang="en" b="1"/>
              <a:t>『非上市產品』</a:t>
            </a:r>
          </a:p>
          <a:p>
            <a:pPr marL="457200" lvl="0" indent="-228600">
              <a:spcBef>
                <a:spcPts val="0"/>
              </a:spcBef>
              <a:buChar char="❖"/>
            </a:pPr>
            <a:r>
              <a:rPr lang="en"/>
              <a:t>透過銀行或者金融機構買到的股票掛鈎存款，外幣掛鈎存款</a:t>
            </a:r>
          </a:p>
          <a:p>
            <a:pPr lvl="0">
              <a:spcBef>
                <a:spcPts val="0"/>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387900" y="458025"/>
            <a:ext cx="8538300" cy="686100"/>
          </a:xfrm>
          <a:prstGeom prst="rect">
            <a:avLst/>
          </a:prstGeom>
        </p:spPr>
        <p:txBody>
          <a:bodyPr lIns="91425" tIns="91425" rIns="91425" bIns="91425" anchor="b" anchorCtr="0">
            <a:noAutofit/>
          </a:bodyPr>
          <a:lstStyle/>
          <a:p>
            <a:pPr lvl="0">
              <a:spcBef>
                <a:spcPts val="0"/>
              </a:spcBef>
              <a:buNone/>
            </a:pPr>
            <a:r>
              <a:rPr lang="en"/>
              <a:t>例子：股票掛鈎存款 (Equity-Linked Deposit)</a:t>
            </a:r>
          </a:p>
        </p:txBody>
      </p:sp>
      <p:sp>
        <p:nvSpPr>
          <p:cNvPr id="238" name="Shape 238"/>
          <p:cNvSpPr txBox="1">
            <a:spLocks noGrp="1"/>
          </p:cNvSpPr>
          <p:nvPr>
            <p:ph type="body" idx="1"/>
          </p:nvPr>
        </p:nvSpPr>
        <p:spPr>
          <a:xfrm>
            <a:off x="387900" y="1342624"/>
            <a:ext cx="8368200" cy="3078900"/>
          </a:xfrm>
          <a:prstGeom prst="rect">
            <a:avLst/>
          </a:prstGeom>
        </p:spPr>
        <p:txBody>
          <a:bodyPr lIns="91425" tIns="91425" rIns="91425" bIns="91425" anchor="t" anchorCtr="0">
            <a:noAutofit/>
          </a:bodyPr>
          <a:lstStyle/>
          <a:p>
            <a:pPr lvl="0">
              <a:spcBef>
                <a:spcPts val="0"/>
              </a:spcBef>
              <a:buNone/>
            </a:pPr>
            <a:r>
              <a:rPr lang="en" sz="1500"/>
              <a:t>它的結構是包含了一個期權產品在內，即是說，買了股票掛鈎票據之下的客戶，相等於一個期權合約的賣方，亦即是收取期權金的人。在這種情況，如果掛鈎的有關股票，它的價格沒有跌低過一個指定的價格，在期權來說，我們就稱它為『行使價』（Exercise Price），如果沒有跌低過這個指定的價格，投資者就可以賺取到這個期權金，從而提高了他/她的回報。但當然同時亦要承受市場價格，可能大幅上落而有機會虧損的風險。</a:t>
            </a:r>
          </a:p>
        </p:txBody>
      </p:sp>
      <p:pic>
        <p:nvPicPr>
          <p:cNvPr id="239" name="Shape 239" descr="image13.png"/>
          <p:cNvPicPr preferRelativeResize="0"/>
          <p:nvPr/>
        </p:nvPicPr>
        <p:blipFill>
          <a:blip r:embed="rId3">
            <a:alphaModFix/>
          </a:blip>
          <a:stretch>
            <a:fillRect/>
          </a:stretch>
        </p:blipFill>
        <p:spPr>
          <a:xfrm>
            <a:off x="2237062" y="2875824"/>
            <a:ext cx="4839975" cy="21443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5496" y="339502"/>
            <a:ext cx="8368200" cy="1538400"/>
          </a:xfrm>
        </p:spPr>
        <p:txBody>
          <a:bodyPr/>
          <a:lstStyle/>
          <a:p>
            <a:r>
              <a:rPr lang="zh-CN" altLang="en-US" sz="4000" dirty="0" smtClean="0"/>
              <a:t>目錄</a:t>
            </a:r>
            <a:endParaRPr lang="zh-TW" altLang="en-US" sz="4000" dirty="0"/>
          </a:p>
        </p:txBody>
      </p:sp>
      <p:sp>
        <p:nvSpPr>
          <p:cNvPr id="4" name="文字版面配置區 3"/>
          <p:cNvSpPr>
            <a:spLocks noGrp="1"/>
          </p:cNvSpPr>
          <p:nvPr>
            <p:ph type="body" idx="1"/>
          </p:nvPr>
        </p:nvSpPr>
        <p:spPr>
          <a:xfrm>
            <a:off x="2555776" y="1995686"/>
            <a:ext cx="4976188" cy="1071600"/>
          </a:xfrm>
        </p:spPr>
        <p:txBody>
          <a:bodyPr/>
          <a:lstStyle/>
          <a:p>
            <a:pPr algn="l">
              <a:buNone/>
            </a:pPr>
            <a:r>
              <a:rPr lang="zh-CN" altLang="en-US" sz="2400" dirty="0" smtClean="0"/>
              <a:t>一、衍生產品的簡介</a:t>
            </a:r>
            <a:endParaRPr lang="en-US" altLang="zh-CN" sz="2400" dirty="0" smtClean="0"/>
          </a:p>
          <a:p>
            <a:pPr algn="l">
              <a:buNone/>
            </a:pPr>
            <a:r>
              <a:rPr lang="zh-CN" altLang="en-US" sz="2400" dirty="0" smtClean="0"/>
              <a:t>二、衍生產品的特質與常見種類</a:t>
            </a:r>
            <a:endParaRPr lang="en-US" altLang="zh-CN" sz="2400" dirty="0" smtClean="0"/>
          </a:p>
          <a:p>
            <a:pPr algn="l">
              <a:buNone/>
            </a:pPr>
            <a:r>
              <a:rPr lang="zh-CN" altLang="en-US" sz="2400" dirty="0" smtClean="0"/>
              <a:t>三、衍生產品的用途</a:t>
            </a:r>
            <a:endParaRPr lang="en-US" altLang="zh-CN" sz="2400" dirty="0" smtClean="0"/>
          </a:p>
          <a:p>
            <a:pPr algn="l">
              <a:buNone/>
            </a:pPr>
            <a:r>
              <a:rPr lang="zh-CN" altLang="en-US" sz="2400" dirty="0" smtClean="0"/>
              <a:t>四、衍生產品所涉及的風險</a:t>
            </a:r>
            <a:endParaRPr lang="en-US" altLang="zh-CN" sz="2400" dirty="0" smtClean="0"/>
          </a:p>
          <a:p>
            <a:pPr algn="l">
              <a:buNone/>
            </a:pPr>
            <a:endParaRPr lang="zh-TW" altLang="en-US" dirty="0"/>
          </a:p>
        </p:txBody>
      </p:sp>
    </p:spTree>
    <p:extLst>
      <p:ext uri="{BB962C8B-B14F-4D97-AF65-F5344CB8AC3E}">
        <p14:creationId xmlns:p14="http://schemas.microsoft.com/office/powerpoint/2010/main" val="3655896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Shape 24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總結</a:t>
            </a:r>
          </a:p>
        </p:txBody>
      </p:sp>
      <p:sp>
        <p:nvSpPr>
          <p:cNvPr id="245" name="Shape 245"/>
          <p:cNvSpPr txBox="1">
            <a:spLocks noGrp="1"/>
          </p:cNvSpPr>
          <p:nvPr>
            <p:ph type="body" idx="1"/>
          </p:nvPr>
        </p:nvSpPr>
        <p:spPr>
          <a:xfrm>
            <a:off x="387900" y="130097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常見的衍生產品大致上可分為兩大類：</a:t>
            </a:r>
          </a:p>
          <a:p>
            <a:pPr marL="914400" lvl="1" indent="-342900" rtl="0">
              <a:spcBef>
                <a:spcPts val="0"/>
              </a:spcBef>
              <a:buSzPct val="100000"/>
              <a:buChar char="➢"/>
            </a:pPr>
            <a:r>
              <a:rPr lang="en" sz="1800"/>
              <a:t>『期貨類』</a:t>
            </a:r>
          </a:p>
          <a:p>
            <a:pPr marL="1371600" lvl="2" indent="-330200" rtl="0">
              <a:spcBef>
                <a:spcPts val="0"/>
              </a:spcBef>
              <a:buSzPct val="100000"/>
              <a:buChar char="■"/>
            </a:pPr>
            <a:r>
              <a:rPr lang="en" sz="1600"/>
              <a:t>買賣雙方要履行期貨合約的安排，按指定的日期、價格以及資產的數量進行交收</a:t>
            </a:r>
          </a:p>
          <a:p>
            <a:pPr marL="914400" lvl="1" indent="-330200" rtl="0">
              <a:spcBef>
                <a:spcPts val="0"/>
              </a:spcBef>
              <a:buSzPct val="88888"/>
              <a:buChar char="➢"/>
            </a:pPr>
            <a:r>
              <a:rPr lang="en" sz="1800"/>
              <a:t>『期權類』</a:t>
            </a:r>
          </a:p>
          <a:p>
            <a:pPr marL="1371600" lvl="2" indent="-330200" rtl="0">
              <a:spcBef>
                <a:spcPts val="0"/>
              </a:spcBef>
              <a:buSzPct val="100000"/>
              <a:buChar char="■"/>
            </a:pPr>
            <a:r>
              <a:rPr lang="en" sz="1600"/>
              <a:t>期權類產品：『認購期權』、『認沽期權』</a:t>
            </a:r>
          </a:p>
          <a:p>
            <a:pPr marL="1371600" lvl="2" indent="-330200" rtl="0">
              <a:spcBef>
                <a:spcPts val="0"/>
              </a:spcBef>
              <a:buSzPct val="100000"/>
              <a:buChar char="■"/>
            </a:pPr>
            <a:r>
              <a:rPr lang="en" sz="1600"/>
              <a:t>例如，認購期權給買家一項權利（而非責任），可以在指定的價格，於一個指定日期（或者之前），給買家有行使權利去買入資產</a:t>
            </a:r>
          </a:p>
          <a:p>
            <a:pPr marL="457200" lvl="0" indent="-330200" rtl="0">
              <a:spcBef>
                <a:spcPts val="0"/>
              </a:spcBef>
              <a:buSzPct val="100000"/>
              <a:buChar char="❖"/>
            </a:pPr>
            <a:r>
              <a:rPr lang="en"/>
              <a:t>大部分『結構性產品』（例如股票掛鈎存款、外幣掛鈎存款等等）都包含了衍生產品在內，當中有些是『保本』的，亦有些是『非保本』的</a:t>
            </a:r>
          </a:p>
          <a:p>
            <a:pPr lvl="0">
              <a:spcBef>
                <a:spcPts val="0"/>
              </a:spcBef>
              <a:buNone/>
            </a:pPr>
            <a:endParaRPr sz="1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Shape 250"/>
          <p:cNvSpPr txBox="1">
            <a:spLocks noGrp="1"/>
          </p:cNvSpPr>
          <p:nvPr>
            <p:ph type="title"/>
          </p:nvPr>
        </p:nvSpPr>
        <p:spPr>
          <a:xfrm>
            <a:off x="480750" y="1764950"/>
            <a:ext cx="8222100" cy="907500"/>
          </a:xfrm>
          <a:prstGeom prst="rect">
            <a:avLst/>
          </a:prstGeom>
        </p:spPr>
        <p:txBody>
          <a:bodyPr lIns="91425" tIns="91425" rIns="91425" bIns="91425" anchor="b" anchorCtr="0">
            <a:noAutofit/>
          </a:bodyPr>
          <a:lstStyle/>
          <a:p>
            <a:pPr lvl="0">
              <a:spcBef>
                <a:spcPts val="0"/>
              </a:spcBef>
              <a:buNone/>
            </a:pPr>
            <a:r>
              <a:rPr lang="en"/>
              <a:t>衍生產品的用途</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衍生產品的常見用途</a:t>
            </a:r>
          </a:p>
        </p:txBody>
      </p:sp>
      <p:sp>
        <p:nvSpPr>
          <p:cNvPr id="256" name="Shape 25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AutoNum type="arabicPeriod"/>
            </a:pPr>
            <a:r>
              <a:rPr lang="en"/>
              <a:t>投機活動 - 提高受益 (Speculation - Yield Enhancement)</a:t>
            </a:r>
          </a:p>
          <a:p>
            <a:pPr marL="457200" lvl="0" indent="-228600" rtl="0">
              <a:spcBef>
                <a:spcPts val="0"/>
              </a:spcBef>
              <a:buAutoNum type="arabicPeriod"/>
            </a:pPr>
            <a:r>
              <a:rPr lang="en"/>
              <a:t>可以參與不同類別的資產 (Access to Different Asset Classes)</a:t>
            </a:r>
          </a:p>
          <a:p>
            <a:pPr marL="457200" lvl="0" indent="-228600" rtl="0">
              <a:spcBef>
                <a:spcPts val="0"/>
              </a:spcBef>
              <a:buAutoNum type="arabicPeriod"/>
            </a:pPr>
            <a:r>
              <a:rPr lang="en"/>
              <a:t>槓杆效應 (Leverage Effect)</a:t>
            </a:r>
          </a:p>
          <a:p>
            <a:pPr marL="457200" lvl="0" indent="-228600" rtl="0">
              <a:spcBef>
                <a:spcPts val="0"/>
              </a:spcBef>
              <a:buAutoNum type="arabicPeriod"/>
            </a:pPr>
            <a:r>
              <a:rPr lang="en"/>
              <a:t>可以看升、亦可以看跌從而做風險對沖 (Both Long / Short Exposures &amp; Risk Hedging)</a:t>
            </a:r>
          </a:p>
          <a:p>
            <a:pPr lvl="0" rtl="0">
              <a:spcBef>
                <a:spcPts val="0"/>
              </a:spcBef>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387900" y="0"/>
            <a:ext cx="8368200" cy="1478400"/>
          </a:xfrm>
          <a:prstGeom prst="rect">
            <a:avLst/>
          </a:prstGeom>
        </p:spPr>
        <p:txBody>
          <a:bodyPr lIns="91425" tIns="91425" rIns="91425" bIns="91425" anchor="b" anchorCtr="0">
            <a:noAutofit/>
          </a:bodyPr>
          <a:lstStyle/>
          <a:p>
            <a:pPr marL="457200" lvl="0" indent="-393700" rtl="0">
              <a:lnSpc>
                <a:spcPct val="100000"/>
              </a:lnSpc>
              <a:spcBef>
                <a:spcPts val="0"/>
              </a:spcBef>
              <a:spcAft>
                <a:spcPts val="1600"/>
              </a:spcAft>
              <a:buSzPct val="100000"/>
              <a:buAutoNum type="arabicPeriod"/>
            </a:pPr>
            <a:r>
              <a:rPr lang="en" sz="2600">
                <a:latin typeface="Roboto"/>
                <a:ea typeface="Roboto"/>
                <a:cs typeface="Roboto"/>
                <a:sym typeface="Roboto"/>
              </a:rPr>
              <a:t>投</a:t>
            </a:r>
            <a:r>
              <a:rPr lang="en" sz="2600"/>
              <a:t>機活動 - 提高受益</a:t>
            </a:r>
          </a:p>
          <a:p>
            <a:pPr lvl="0" rtl="0">
              <a:lnSpc>
                <a:spcPct val="100000"/>
              </a:lnSpc>
              <a:spcBef>
                <a:spcPts val="0"/>
              </a:spcBef>
              <a:spcAft>
                <a:spcPts val="1600"/>
              </a:spcAft>
              <a:buNone/>
            </a:pPr>
            <a:r>
              <a:rPr lang="en" sz="2600"/>
              <a:t>     (Speculation - Yield Enhancement)</a:t>
            </a:r>
          </a:p>
        </p:txBody>
      </p:sp>
      <p:sp>
        <p:nvSpPr>
          <p:cNvPr id="262" name="Shape 262"/>
          <p:cNvSpPr txBox="1">
            <a:spLocks noGrp="1"/>
          </p:cNvSpPr>
          <p:nvPr>
            <p:ph type="body" idx="1"/>
          </p:nvPr>
        </p:nvSpPr>
        <p:spPr>
          <a:xfrm>
            <a:off x="387900" y="1344925"/>
            <a:ext cx="8522100" cy="3078900"/>
          </a:xfrm>
          <a:prstGeom prst="rect">
            <a:avLst/>
          </a:prstGeom>
        </p:spPr>
        <p:txBody>
          <a:bodyPr lIns="91425" tIns="91425" rIns="91425" bIns="91425" anchor="t" anchorCtr="0">
            <a:noAutofit/>
          </a:bodyPr>
          <a:lstStyle/>
          <a:p>
            <a:pPr lvl="0">
              <a:spcBef>
                <a:spcPts val="0"/>
              </a:spcBef>
              <a:buNone/>
            </a:pPr>
            <a:r>
              <a:rPr lang="en" sz="1600"/>
              <a:t>例子：股票掛鈎存款</a:t>
            </a:r>
          </a:p>
          <a:p>
            <a:pPr lvl="0">
              <a:spcBef>
                <a:spcPts val="0"/>
              </a:spcBef>
              <a:buNone/>
            </a:pPr>
            <a:r>
              <a:rPr lang="en" sz="1600"/>
              <a:t>假設某投資者有一個投機的看法，他認為未來一個月的股票市場不會大幅下跌，而就算跌低於某一個指定價格，投資者都願意按這個指定價格買入這批股票。</a:t>
            </a:r>
          </a:p>
          <a:p>
            <a:pPr lvl="0">
              <a:spcBef>
                <a:spcPts val="0"/>
              </a:spcBef>
              <a:buNone/>
            </a:pPr>
            <a:r>
              <a:rPr lang="en" sz="1600"/>
              <a:t>因此，他可以運用股票掛鈎存款，成為一個認沽期權的賣方。如果有關的股票價格真的沒有跌低於指定價格，就可以在不需要買入股票的情況下收取期權金，提高他的投資收益。</a:t>
            </a:r>
          </a:p>
          <a:p>
            <a:pPr lvl="0">
              <a:spcBef>
                <a:spcPts val="0"/>
              </a:spcBef>
              <a:buNone/>
            </a:pPr>
            <a:r>
              <a:rPr lang="en" sz="1600" i="1"/>
              <a:t>（但如果市場價格下跌，就需要以高於市場價格買入股票，若是股票大幅下跌，就會有虧損的風險）</a:t>
            </a:r>
          </a:p>
        </p:txBody>
      </p:sp>
      <p:pic>
        <p:nvPicPr>
          <p:cNvPr id="263" name="Shape 263" descr="image14.png"/>
          <p:cNvPicPr preferRelativeResize="0"/>
          <p:nvPr/>
        </p:nvPicPr>
        <p:blipFill>
          <a:blip r:embed="rId3">
            <a:alphaModFix/>
          </a:blip>
          <a:stretch>
            <a:fillRect/>
          </a:stretch>
        </p:blipFill>
        <p:spPr>
          <a:xfrm>
            <a:off x="2623125" y="3793125"/>
            <a:ext cx="3790200" cy="13024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387900" y="458025"/>
            <a:ext cx="8368200" cy="1031700"/>
          </a:xfrm>
          <a:prstGeom prst="rect">
            <a:avLst/>
          </a:prstGeom>
        </p:spPr>
        <p:txBody>
          <a:bodyPr lIns="91425" tIns="91425" rIns="91425" bIns="91425" anchor="b" anchorCtr="0">
            <a:noAutofit/>
          </a:bodyPr>
          <a:lstStyle/>
          <a:p>
            <a:pPr lvl="0" rtl="0">
              <a:lnSpc>
                <a:spcPct val="100000"/>
              </a:lnSpc>
              <a:spcBef>
                <a:spcPts val="0"/>
              </a:spcBef>
              <a:spcAft>
                <a:spcPts val="1600"/>
              </a:spcAft>
              <a:buNone/>
            </a:pPr>
            <a:r>
              <a:rPr lang="en" sz="2600"/>
              <a:t>2. 可以參與不同類別的資產</a:t>
            </a:r>
          </a:p>
          <a:p>
            <a:pPr lvl="0" rtl="0">
              <a:lnSpc>
                <a:spcPct val="100000"/>
              </a:lnSpc>
              <a:spcBef>
                <a:spcPts val="0"/>
              </a:spcBef>
              <a:spcAft>
                <a:spcPts val="1600"/>
              </a:spcAft>
              <a:buNone/>
            </a:pPr>
            <a:r>
              <a:rPr lang="en" sz="2600"/>
              <a:t>    (Access to Different Asset Classes)</a:t>
            </a:r>
          </a:p>
        </p:txBody>
      </p:sp>
      <p:sp>
        <p:nvSpPr>
          <p:cNvPr id="269" name="Shape 269"/>
          <p:cNvSpPr txBox="1">
            <a:spLocks noGrp="1"/>
          </p:cNvSpPr>
          <p:nvPr>
            <p:ph type="body" idx="1"/>
          </p:nvPr>
        </p:nvSpPr>
        <p:spPr>
          <a:xfrm>
            <a:off x="387900" y="1283475"/>
            <a:ext cx="8549400" cy="3078900"/>
          </a:xfrm>
          <a:prstGeom prst="rect">
            <a:avLst/>
          </a:prstGeom>
        </p:spPr>
        <p:txBody>
          <a:bodyPr lIns="91425" tIns="91425" rIns="91425" bIns="91425" anchor="t" anchorCtr="0">
            <a:noAutofit/>
          </a:bodyPr>
          <a:lstStyle/>
          <a:p>
            <a:pPr marL="457200" lvl="0" indent="-228600" algn="just" rtl="0">
              <a:spcBef>
                <a:spcPts val="0"/>
              </a:spcBef>
              <a:buChar char="❖"/>
            </a:pPr>
            <a:r>
              <a:rPr lang="en"/>
              <a:t>透過衍生產品來參與或買入或沽出各種不同類別的資產（例如股票或者外幣等等）</a:t>
            </a:r>
          </a:p>
          <a:p>
            <a:pPr marL="457200" lvl="0" indent="-228600" algn="just" rtl="0">
              <a:spcBef>
                <a:spcPts val="0"/>
              </a:spcBef>
              <a:buChar char="❖"/>
            </a:pPr>
            <a:r>
              <a:rPr lang="en"/>
              <a:t>透過衍生產品可以參與不同的投資市場，甚至可以參與一些平時難以參與的市場</a:t>
            </a:r>
          </a:p>
          <a:p>
            <a:pPr marL="914400" lvl="1" indent="-228600" algn="just" rtl="0">
              <a:spcBef>
                <a:spcPts val="0"/>
              </a:spcBef>
              <a:buChar char="➢"/>
            </a:pPr>
            <a:r>
              <a:rPr lang="en"/>
              <a:t>例如：國外人士要參與國內的A股市場是由一定限制，但是透過一些合成交易所買賣基金(Synthetic ETF)，（ETF即是一些『在交易所上市』的基金），就可以間接參與了A股市場。這些合成交易所買賣基金，運用衍生產品跟蹤（或者模擬）某市場指數的表現為主要投資目標，透過這些合成交易所買賣基金，投資者最終雖然不可以直接持有A股，但相關A股的表現，可以直接反映在投資者持有的合成ETF裡面，這種就是衍生產品其中一個用途。</a:t>
            </a:r>
          </a:p>
        </p:txBody>
      </p:sp>
      <p:pic>
        <p:nvPicPr>
          <p:cNvPr id="270" name="Shape 270" descr="image15.png"/>
          <p:cNvPicPr preferRelativeResize="0"/>
          <p:nvPr/>
        </p:nvPicPr>
        <p:blipFill>
          <a:blip r:embed="rId3">
            <a:alphaModFix/>
          </a:blip>
          <a:stretch>
            <a:fillRect/>
          </a:stretch>
        </p:blipFill>
        <p:spPr>
          <a:xfrm>
            <a:off x="3580200" y="4017750"/>
            <a:ext cx="1983599" cy="10709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a:off x="387900" y="576850"/>
            <a:ext cx="8368200" cy="686100"/>
          </a:xfrm>
          <a:prstGeom prst="rect">
            <a:avLst/>
          </a:prstGeom>
        </p:spPr>
        <p:txBody>
          <a:bodyPr lIns="91425" tIns="91425" rIns="91425" bIns="91425" anchor="b" anchorCtr="0">
            <a:noAutofit/>
          </a:bodyPr>
          <a:lstStyle/>
          <a:p>
            <a:pPr lvl="0">
              <a:spcBef>
                <a:spcPts val="0"/>
              </a:spcBef>
              <a:buNone/>
            </a:pPr>
            <a:r>
              <a:rPr lang="en" sz="2600"/>
              <a:t>3. 槓杆效應</a:t>
            </a:r>
          </a:p>
          <a:p>
            <a:pPr lvl="0">
              <a:spcBef>
                <a:spcPts val="0"/>
              </a:spcBef>
              <a:buNone/>
            </a:pPr>
            <a:r>
              <a:rPr lang="en" sz="2600"/>
              <a:t>    (Leverage Effect)</a:t>
            </a:r>
          </a:p>
        </p:txBody>
      </p:sp>
      <p:sp>
        <p:nvSpPr>
          <p:cNvPr id="276" name="Shape 27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a:t>『認股證』就是有它的槓杆效應，如果在股票市場上買入相等於某隻認股證相關的一手股份可以要幾萬元，但是如果投資者選擇買認股證的話，就可以以較低成本，以幾千元達到較大的效果，這種做法就是『槓杆效應』。</a:t>
            </a:r>
          </a:p>
          <a:p>
            <a:pPr lvl="0">
              <a:spcBef>
                <a:spcPts val="0"/>
              </a:spcBef>
              <a:buNone/>
            </a:pPr>
            <a:r>
              <a:rPr lang="en" i="1"/>
              <a:t>但一定要注意因市場價格，可能大幅上落而帶來的風險，始終買賣的是衍生產品，而不是股票。</a:t>
            </a:r>
          </a:p>
        </p:txBody>
      </p:sp>
      <p:pic>
        <p:nvPicPr>
          <p:cNvPr id="277" name="Shape 277" descr="image16.png"/>
          <p:cNvPicPr preferRelativeResize="0"/>
          <p:nvPr/>
        </p:nvPicPr>
        <p:blipFill>
          <a:blip r:embed="rId3">
            <a:alphaModFix/>
          </a:blip>
          <a:stretch>
            <a:fillRect/>
          </a:stretch>
        </p:blipFill>
        <p:spPr>
          <a:xfrm>
            <a:off x="2945749" y="3435799"/>
            <a:ext cx="3252500" cy="16065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Shape 282"/>
          <p:cNvSpPr txBox="1">
            <a:spLocks noGrp="1"/>
          </p:cNvSpPr>
          <p:nvPr>
            <p:ph type="title"/>
          </p:nvPr>
        </p:nvSpPr>
        <p:spPr>
          <a:xfrm>
            <a:off x="387900" y="79650"/>
            <a:ext cx="8553000" cy="1389000"/>
          </a:xfrm>
          <a:prstGeom prst="rect">
            <a:avLst/>
          </a:prstGeom>
        </p:spPr>
        <p:txBody>
          <a:bodyPr lIns="91425" tIns="91425" rIns="91425" bIns="91425" anchor="b" anchorCtr="0">
            <a:noAutofit/>
          </a:bodyPr>
          <a:lstStyle/>
          <a:p>
            <a:pPr lvl="0" rtl="0">
              <a:lnSpc>
                <a:spcPct val="100000"/>
              </a:lnSpc>
              <a:spcBef>
                <a:spcPts val="0"/>
              </a:spcBef>
              <a:spcAft>
                <a:spcPts val="1600"/>
              </a:spcAft>
              <a:buNone/>
            </a:pPr>
            <a:r>
              <a:rPr lang="en" sz="2600"/>
              <a:t>4. 可以看升、亦可以看跌從而做風險對沖</a:t>
            </a:r>
          </a:p>
          <a:p>
            <a:pPr lvl="0" rtl="0">
              <a:lnSpc>
                <a:spcPct val="100000"/>
              </a:lnSpc>
              <a:spcBef>
                <a:spcPts val="0"/>
              </a:spcBef>
              <a:spcAft>
                <a:spcPts val="1600"/>
              </a:spcAft>
              <a:buNone/>
            </a:pPr>
            <a:r>
              <a:rPr lang="en" sz="2600"/>
              <a:t>    (Both Long / Short Exposures &amp; Risk Hedging)</a:t>
            </a:r>
            <a:r>
              <a:rPr lang="en" sz="2800"/>
              <a:t> </a:t>
            </a:r>
          </a:p>
        </p:txBody>
      </p:sp>
      <p:sp>
        <p:nvSpPr>
          <p:cNvPr id="283" name="Shape 283"/>
          <p:cNvSpPr txBox="1">
            <a:spLocks noGrp="1"/>
          </p:cNvSpPr>
          <p:nvPr>
            <p:ph type="body" idx="1"/>
          </p:nvPr>
        </p:nvSpPr>
        <p:spPr>
          <a:xfrm>
            <a:off x="387900" y="1435724"/>
            <a:ext cx="8368200" cy="3078900"/>
          </a:xfrm>
          <a:prstGeom prst="rect">
            <a:avLst/>
          </a:prstGeom>
        </p:spPr>
        <p:txBody>
          <a:bodyPr lIns="91425" tIns="91425" rIns="91425" bIns="91425" anchor="t" anchorCtr="0">
            <a:noAutofit/>
          </a:bodyPr>
          <a:lstStyle/>
          <a:p>
            <a:pPr lvl="0">
              <a:spcBef>
                <a:spcPts val="0"/>
              </a:spcBef>
              <a:buNone/>
            </a:pPr>
            <a:r>
              <a:rPr lang="en" sz="1700"/>
              <a:t>我們可以在市場，買入一種看升市的認購證 (Call Warrant)，或者可以買入一種看跌市的認沽證 (Put Warrant)，而這類認沽證的產品，可以幫助我們對沖一些市場向下跌的風險。</a:t>
            </a:r>
          </a:p>
          <a:p>
            <a:pPr lvl="0">
              <a:spcBef>
                <a:spcPts val="0"/>
              </a:spcBef>
              <a:buNone/>
            </a:pPr>
            <a:r>
              <a:rPr lang="en" sz="1700"/>
              <a:t>例如，如果你持有一些股票，你可以買入一個認沽證，即是看市場有機會下跌，如果市場價格真的下跌，這個認沽證就可以帶來一些額外的收益，那就可以補償你持有股票的部分損失。</a:t>
            </a:r>
          </a:p>
        </p:txBody>
      </p:sp>
      <p:pic>
        <p:nvPicPr>
          <p:cNvPr id="284" name="Shape 284" descr="16.png"/>
          <p:cNvPicPr preferRelativeResize="0"/>
          <p:nvPr/>
        </p:nvPicPr>
        <p:blipFill>
          <a:blip r:embed="rId3">
            <a:alphaModFix/>
          </a:blip>
          <a:stretch>
            <a:fillRect/>
          </a:stretch>
        </p:blipFill>
        <p:spPr>
          <a:xfrm>
            <a:off x="2843025" y="3298199"/>
            <a:ext cx="3318849" cy="17475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387900" y="558075"/>
            <a:ext cx="8368200" cy="686100"/>
          </a:xfrm>
          <a:prstGeom prst="rect">
            <a:avLst/>
          </a:prstGeom>
        </p:spPr>
        <p:txBody>
          <a:bodyPr lIns="91425" tIns="91425" rIns="91425" bIns="91425" anchor="b" anchorCtr="0">
            <a:noAutofit/>
          </a:bodyPr>
          <a:lstStyle/>
          <a:p>
            <a:pPr lvl="0">
              <a:spcBef>
                <a:spcPts val="0"/>
              </a:spcBef>
              <a:buNone/>
            </a:pPr>
            <a:r>
              <a:rPr lang="en"/>
              <a:t>總結	</a:t>
            </a:r>
          </a:p>
          <a:p>
            <a:pPr lvl="0">
              <a:spcBef>
                <a:spcPts val="0"/>
              </a:spcBef>
              <a:buNone/>
            </a:pPr>
            <a:r>
              <a:rPr lang="en"/>
              <a:t>衍生產品常見的四種用途</a:t>
            </a:r>
          </a:p>
        </p:txBody>
      </p:sp>
      <p:sp>
        <p:nvSpPr>
          <p:cNvPr id="290" name="Shape 29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b="1"/>
              <a:t>投機活動 - 提高收益</a:t>
            </a:r>
          </a:p>
          <a:p>
            <a:pPr marL="914400" lvl="1" indent="-228600" rtl="0">
              <a:spcBef>
                <a:spcPts val="0"/>
              </a:spcBef>
              <a:buChar char="➢"/>
            </a:pPr>
            <a:r>
              <a:rPr lang="en"/>
              <a:t>例如：運用股票掛鈎存款來提高收益</a:t>
            </a:r>
          </a:p>
          <a:p>
            <a:pPr marL="457200" lvl="0" indent="-228600" rtl="0">
              <a:spcBef>
                <a:spcPts val="0"/>
              </a:spcBef>
              <a:buChar char="❖"/>
            </a:pPr>
            <a:r>
              <a:rPr lang="en" b="1"/>
              <a:t>可以參與不同類別的資產</a:t>
            </a:r>
          </a:p>
          <a:p>
            <a:pPr marL="914400" lvl="1" indent="-228600" rtl="0">
              <a:spcBef>
                <a:spcPts val="0"/>
              </a:spcBef>
              <a:buChar char="➢"/>
            </a:pPr>
            <a:r>
              <a:rPr lang="en"/>
              <a:t>透過衍生產品來買入各種不同類別的資產 （例如股票或者外幣等等）</a:t>
            </a:r>
          </a:p>
          <a:p>
            <a:pPr marL="914400" lvl="1" indent="-228600" rtl="0">
              <a:spcBef>
                <a:spcPts val="0"/>
              </a:spcBef>
              <a:buChar char="➢"/>
            </a:pPr>
            <a:r>
              <a:rPr lang="en"/>
              <a:t>常見的例子：股票掛鈎存款、合成交易所買賣基金</a:t>
            </a:r>
          </a:p>
          <a:p>
            <a:pPr marL="457200" lvl="0" indent="-228600" rtl="0">
              <a:spcBef>
                <a:spcPts val="0"/>
              </a:spcBef>
              <a:buChar char="❖"/>
            </a:pPr>
            <a:r>
              <a:rPr lang="en" b="1"/>
              <a:t>槓杆效應</a:t>
            </a:r>
          </a:p>
          <a:p>
            <a:pPr marL="914400" lvl="1" indent="-228600" rtl="0">
              <a:spcBef>
                <a:spcPts val="0"/>
              </a:spcBef>
              <a:buChar char="➢"/>
            </a:pPr>
            <a:r>
              <a:rPr lang="en"/>
              <a:t>投資者可以不需要用幾萬元來買一手股票，而是可以用幾千元來買相關的認股證，以較低的成本達到較大的效果</a:t>
            </a:r>
          </a:p>
          <a:p>
            <a:pPr marL="457200" lvl="0" indent="-228600" rtl="0">
              <a:spcBef>
                <a:spcPts val="0"/>
              </a:spcBef>
              <a:buChar char="❖"/>
            </a:pPr>
            <a:r>
              <a:rPr lang="en" b="1"/>
              <a:t>可以看升、亦可以看跌從而做風險對沖</a:t>
            </a:r>
          </a:p>
          <a:p>
            <a:pPr marL="914400" lvl="1" indent="-228600" rtl="0">
              <a:spcBef>
                <a:spcPts val="0"/>
              </a:spcBef>
              <a:buChar char="➢"/>
            </a:pPr>
            <a:r>
              <a:rPr lang="en"/>
              <a:t>例如：可以在市場上買入一種看升市的認購證，或者可以買入一種看跌市的認沽證</a:t>
            </a:r>
          </a:p>
          <a:p>
            <a:pPr marL="914400" lvl="1" indent="-228600" rtl="0">
              <a:spcBef>
                <a:spcPts val="0"/>
              </a:spcBef>
              <a:buChar char="➢"/>
            </a:pPr>
            <a:r>
              <a:rPr lang="en"/>
              <a:t>例如：看跌市的認沽證，可以幫助我i們對沖一些市場向下跌的風險</a:t>
            </a:r>
          </a:p>
          <a:p>
            <a:pPr marL="457200" lvl="0" indent="0" rtl="0">
              <a:spcBef>
                <a:spcPts val="0"/>
              </a:spcBef>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80750" y="1764950"/>
            <a:ext cx="8222100" cy="907500"/>
          </a:xfrm>
          <a:prstGeom prst="rect">
            <a:avLst/>
          </a:prstGeom>
        </p:spPr>
        <p:txBody>
          <a:bodyPr lIns="91425" tIns="91425" rIns="91425" bIns="91425" anchor="b" anchorCtr="0">
            <a:noAutofit/>
          </a:bodyPr>
          <a:lstStyle/>
          <a:p>
            <a:pPr lvl="0" algn="l" rtl="0">
              <a:spcBef>
                <a:spcPts val="0"/>
              </a:spcBef>
              <a:buNone/>
            </a:pPr>
            <a:r>
              <a:rPr lang="en"/>
              <a:t>      衍生產品所涉及的風險</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387900" y="458025"/>
            <a:ext cx="8368200" cy="1118400"/>
          </a:xfrm>
          <a:prstGeom prst="rect">
            <a:avLst/>
          </a:prstGeom>
        </p:spPr>
        <p:txBody>
          <a:bodyPr lIns="91425" tIns="91425" rIns="91425" bIns="91425" anchor="b" anchorCtr="0">
            <a:noAutofit/>
          </a:bodyPr>
          <a:lstStyle/>
          <a:p>
            <a:pPr lvl="0">
              <a:spcBef>
                <a:spcPts val="0"/>
              </a:spcBef>
              <a:buNone/>
            </a:pPr>
            <a:r>
              <a:rPr lang="en"/>
              <a:t>衍生產品所涉及的風險</a:t>
            </a:r>
          </a:p>
          <a:p>
            <a:pPr lvl="0">
              <a:spcBef>
                <a:spcPts val="0"/>
              </a:spcBef>
              <a:buNone/>
            </a:pPr>
            <a:endParaRPr/>
          </a:p>
        </p:txBody>
      </p:sp>
      <p:sp>
        <p:nvSpPr>
          <p:cNvPr id="301" name="Shape 301"/>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AutoNum type="arabicPeriod"/>
            </a:pPr>
            <a:r>
              <a:rPr lang="en"/>
              <a:t>『交易對手風險』(Counterparty Risk) </a:t>
            </a:r>
          </a:p>
          <a:p>
            <a:pPr marL="457200" lvl="0" indent="-228600" rtl="0">
              <a:spcBef>
                <a:spcPts val="0"/>
              </a:spcBef>
              <a:buAutoNum type="arabicPeriod"/>
            </a:pPr>
            <a:r>
              <a:rPr lang="en"/>
              <a:t>『相關資產的風險』(Investment Risk of Underlying Asset) </a:t>
            </a:r>
          </a:p>
          <a:p>
            <a:pPr marL="457200" lvl="0" indent="-228600" rtl="0">
              <a:spcBef>
                <a:spcPts val="0"/>
              </a:spcBef>
              <a:buAutoNum type="arabicPeriod"/>
            </a:pPr>
            <a:r>
              <a:rPr lang="en"/>
              <a:t>『提早贖回與及潛在損失資本的風險』(Early Redemption &amp; Potential Capital Loss Risk)</a:t>
            </a:r>
          </a:p>
          <a:p>
            <a:pPr marL="457200" lvl="0" indent="-228600" rtl="0">
              <a:spcBef>
                <a:spcPts val="0"/>
              </a:spcBef>
              <a:buAutoNum type="arabicPeriod"/>
            </a:pPr>
            <a:r>
              <a:rPr lang="en"/>
              <a:t>『流通風險』(Liquidity Risk)</a:t>
            </a:r>
          </a:p>
          <a:p>
            <a:pPr marL="457200" lvl="0" indent="-228600" rtl="0">
              <a:spcBef>
                <a:spcPts val="0"/>
              </a:spcBef>
              <a:buAutoNum type="arabicPeriod"/>
            </a:pPr>
            <a:r>
              <a:rPr lang="en"/>
              <a:t>『利率風險』(Interest Rate Risk) </a:t>
            </a:r>
          </a:p>
          <a:p>
            <a:pPr marL="457200" lvl="0" indent="-228600" rtl="0">
              <a:spcBef>
                <a:spcPts val="0"/>
              </a:spcBef>
              <a:buAutoNum type="arabicPeriod"/>
            </a:pPr>
            <a:r>
              <a:rPr lang="en"/>
              <a:t>『槓杆風險』(Leverage Risk) </a:t>
            </a:r>
          </a:p>
          <a:p>
            <a:pPr lvl="0">
              <a:spcBef>
                <a:spcPts val="0"/>
              </a:spcBef>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480750" y="1764950"/>
            <a:ext cx="8222100" cy="907500"/>
          </a:xfrm>
          <a:prstGeom prst="rect">
            <a:avLst/>
          </a:prstGeom>
        </p:spPr>
        <p:txBody>
          <a:bodyPr lIns="91425" tIns="91425" rIns="91425" bIns="91425" anchor="b" anchorCtr="0">
            <a:noAutofit/>
          </a:bodyPr>
          <a:lstStyle/>
          <a:p>
            <a:pPr lvl="0">
              <a:spcBef>
                <a:spcPts val="0"/>
              </a:spcBef>
              <a:buNone/>
            </a:pPr>
            <a:r>
              <a:rPr lang="en" sz="4000" dirty="0"/>
              <a:t>衍生產品的簡介</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Shape 30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marL="457200" lvl="0" indent="-228600">
              <a:spcBef>
                <a:spcPts val="0"/>
              </a:spcBef>
              <a:buAutoNum type="arabicPeriod"/>
            </a:pPr>
            <a:r>
              <a:rPr lang="en"/>
              <a:t>交易對手風險</a:t>
            </a:r>
          </a:p>
        </p:txBody>
      </p:sp>
      <p:sp>
        <p:nvSpPr>
          <p:cNvPr id="307" name="Shape 307"/>
          <p:cNvSpPr txBox="1">
            <a:spLocks noGrp="1"/>
          </p:cNvSpPr>
          <p:nvPr>
            <p:ph type="body" idx="1"/>
          </p:nvPr>
        </p:nvSpPr>
        <p:spPr>
          <a:xfrm>
            <a:off x="387900" y="1359875"/>
            <a:ext cx="8458800" cy="3078900"/>
          </a:xfrm>
          <a:prstGeom prst="rect">
            <a:avLst/>
          </a:prstGeom>
        </p:spPr>
        <p:txBody>
          <a:bodyPr lIns="91425" tIns="91425" rIns="91425" bIns="91425" anchor="t" anchorCtr="0">
            <a:noAutofit/>
          </a:bodyPr>
          <a:lstStyle/>
          <a:p>
            <a:pPr lvl="0">
              <a:spcBef>
                <a:spcPts val="0"/>
              </a:spcBef>
              <a:buNone/>
            </a:pPr>
            <a:r>
              <a:rPr lang="en"/>
              <a:t>衍生產品可以由上市公司及金融機構等第三者發行，這些機構通常被稱為發行人。</a:t>
            </a:r>
          </a:p>
          <a:p>
            <a:pPr lvl="0">
              <a:spcBef>
                <a:spcPts val="0"/>
              </a:spcBef>
              <a:buNone/>
            </a:pPr>
            <a:r>
              <a:rPr lang="en"/>
              <a:t>如果發行人的財政狀況出現問題，而導致它的信貸評級(Credit Rating)被調低，或者發行人因償付能力出現問題，甚至倒閉的話，衍生產品的價格會受到影響，甚至可能會失去全部價值。</a:t>
            </a:r>
          </a:p>
        </p:txBody>
      </p:sp>
      <p:pic>
        <p:nvPicPr>
          <p:cNvPr id="308" name="Shape 308" descr="17.png"/>
          <p:cNvPicPr preferRelativeResize="0"/>
          <p:nvPr/>
        </p:nvPicPr>
        <p:blipFill>
          <a:blip r:embed="rId3">
            <a:alphaModFix/>
          </a:blip>
          <a:stretch>
            <a:fillRect/>
          </a:stretch>
        </p:blipFill>
        <p:spPr>
          <a:xfrm>
            <a:off x="2382250" y="3076099"/>
            <a:ext cx="4721200" cy="18941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2. 相關資產的風險</a:t>
            </a:r>
          </a:p>
        </p:txBody>
      </p:sp>
      <p:sp>
        <p:nvSpPr>
          <p:cNvPr id="314" name="Shape 314"/>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衍生產品的價格取決於相關資產之價格</a:t>
            </a:r>
          </a:p>
          <a:p>
            <a:pPr lvl="0" rtl="0">
              <a:spcBef>
                <a:spcPts val="0"/>
              </a:spcBef>
              <a:buNone/>
            </a:pPr>
            <a:endParaRPr/>
          </a:p>
          <a:p>
            <a:pPr marL="457200" lvl="0" indent="-228600">
              <a:spcBef>
                <a:spcPts val="0"/>
              </a:spcBef>
              <a:buChar char="❖"/>
            </a:pPr>
            <a:r>
              <a:rPr lang="en"/>
              <a:t>一般情況下，相關資產的價格波動，都會直接影響它的衍生產品之價格</a:t>
            </a:r>
          </a:p>
        </p:txBody>
      </p:sp>
      <p:pic>
        <p:nvPicPr>
          <p:cNvPr id="315" name="Shape 315" descr="18.png"/>
          <p:cNvPicPr preferRelativeResize="0"/>
          <p:nvPr/>
        </p:nvPicPr>
        <p:blipFill>
          <a:blip r:embed="rId3">
            <a:alphaModFix/>
          </a:blip>
          <a:stretch>
            <a:fillRect/>
          </a:stretch>
        </p:blipFill>
        <p:spPr>
          <a:xfrm>
            <a:off x="2825550" y="3115775"/>
            <a:ext cx="3492900" cy="188567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3. 提早贖回與及潛在損失資本的風險</a:t>
            </a:r>
          </a:p>
        </p:txBody>
      </p:sp>
      <p:sp>
        <p:nvSpPr>
          <p:cNvPr id="321" name="Shape 321"/>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有關的提早贖回行動或者會令到投資者取回少於最初投資的金額而蒙受損失</a:t>
            </a:r>
          </a:p>
          <a:p>
            <a:pPr lvl="0" rtl="0">
              <a:spcBef>
                <a:spcPts val="0"/>
              </a:spcBef>
              <a:buNone/>
            </a:pPr>
            <a:endParaRPr/>
          </a:p>
          <a:p>
            <a:pPr marL="457200" lvl="0" indent="-228600">
              <a:spcBef>
                <a:spcPts val="0"/>
              </a:spcBef>
              <a:buChar char="❖"/>
            </a:pPr>
            <a:r>
              <a:rPr lang="en"/>
              <a:t>因此要留意提早贖回的條文，會否影響到你投資的金額</a:t>
            </a:r>
          </a:p>
        </p:txBody>
      </p:sp>
      <p:pic>
        <p:nvPicPr>
          <p:cNvPr id="322" name="Shape 322" descr="19.png"/>
          <p:cNvPicPr preferRelativeResize="0"/>
          <p:nvPr/>
        </p:nvPicPr>
        <p:blipFill>
          <a:blip r:embed="rId3">
            <a:alphaModFix/>
          </a:blip>
          <a:stretch>
            <a:fillRect/>
          </a:stretch>
        </p:blipFill>
        <p:spPr>
          <a:xfrm>
            <a:off x="2276974" y="3144525"/>
            <a:ext cx="4482700" cy="18243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4. 流通風險</a:t>
            </a:r>
          </a:p>
        </p:txBody>
      </p:sp>
      <p:sp>
        <p:nvSpPr>
          <p:cNvPr id="328" name="Shape 328"/>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這種風險就是涉及你持有的衍生產品在市場上是否容易變賣</a:t>
            </a:r>
          </a:p>
          <a:p>
            <a:pPr marL="457200" lvl="0" indent="-228600">
              <a:spcBef>
                <a:spcPts val="0"/>
              </a:spcBef>
              <a:buChar char="❖"/>
            </a:pPr>
            <a:r>
              <a:rPr lang="en"/>
              <a:t>有些衍生產品在到期前或者會比較困難地將它變回現金</a:t>
            </a:r>
          </a:p>
        </p:txBody>
      </p:sp>
      <p:pic>
        <p:nvPicPr>
          <p:cNvPr id="329" name="Shape 329" descr="20.png"/>
          <p:cNvPicPr preferRelativeResize="0"/>
          <p:nvPr/>
        </p:nvPicPr>
        <p:blipFill>
          <a:blip r:embed="rId3">
            <a:alphaModFix/>
          </a:blip>
          <a:stretch>
            <a:fillRect/>
          </a:stretch>
        </p:blipFill>
        <p:spPr>
          <a:xfrm>
            <a:off x="1442500" y="2549999"/>
            <a:ext cx="6258999" cy="212657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Shape 334"/>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5. 利率風險</a:t>
            </a:r>
          </a:p>
        </p:txBody>
      </p:sp>
      <p:sp>
        <p:nvSpPr>
          <p:cNvPr id="335" name="Shape 335"/>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任何衍生產品最後都會將『資產』同『金錢』交換、或涉及兩隻貨幣的交換</a:t>
            </a:r>
          </a:p>
          <a:p>
            <a:pPr lvl="0" rtl="0">
              <a:spcBef>
                <a:spcPts val="0"/>
              </a:spcBef>
              <a:buNone/>
            </a:pPr>
            <a:endParaRPr/>
          </a:p>
          <a:p>
            <a:pPr marL="457200" lvl="0" indent="-228600">
              <a:spcBef>
                <a:spcPts val="0"/>
              </a:spcBef>
              <a:buChar char="❖"/>
            </a:pPr>
            <a:r>
              <a:rPr lang="en"/>
              <a:t>而『金錢』就一定同『利息』有關，所以『利率』是會影響衍生產品的價格</a:t>
            </a:r>
          </a:p>
        </p:txBody>
      </p:sp>
      <p:pic>
        <p:nvPicPr>
          <p:cNvPr id="336" name="Shape 336" descr="21.png"/>
          <p:cNvPicPr preferRelativeResize="0"/>
          <p:nvPr/>
        </p:nvPicPr>
        <p:blipFill>
          <a:blip r:embed="rId3">
            <a:alphaModFix/>
          </a:blip>
          <a:stretch>
            <a:fillRect/>
          </a:stretch>
        </p:blipFill>
        <p:spPr>
          <a:xfrm>
            <a:off x="3061587" y="3115075"/>
            <a:ext cx="3020825" cy="1858975"/>
          </a:xfrm>
          <a:prstGeom prst="rect">
            <a:avLst/>
          </a:prstGeom>
          <a:noFill/>
          <a:ln>
            <a:noFill/>
          </a:ln>
        </p:spPr>
      </p:pic>
      <p:sp>
        <p:nvSpPr>
          <p:cNvPr id="337" name="Shape 337"/>
          <p:cNvSpPr txBox="1"/>
          <p:nvPr/>
        </p:nvSpPr>
        <p:spPr>
          <a:xfrm>
            <a:off x="4448050" y="3115075"/>
            <a:ext cx="29100" cy="768000"/>
          </a:xfrm>
          <a:prstGeom prst="rect">
            <a:avLst/>
          </a:prstGeom>
          <a:noFill/>
          <a:ln>
            <a:noFill/>
          </a:ln>
        </p:spPr>
        <p:txBody>
          <a:bodyPr lIns="91425" tIns="91425" rIns="91425" bIns="91425" anchor="t" anchorCtr="0">
            <a:noAutofit/>
          </a:bodyPr>
          <a:lstStyle/>
          <a:p>
            <a:pPr lvl="0">
              <a:spcBef>
                <a:spcPts val="0"/>
              </a:spcBef>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6. 槓杆風險</a:t>
            </a:r>
          </a:p>
        </p:txBody>
      </p:sp>
      <p:sp>
        <p:nvSpPr>
          <p:cNvPr id="343" name="Shape 34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a:spcBef>
                <a:spcPts val="0"/>
              </a:spcBef>
              <a:buChar char="❖"/>
            </a:pPr>
            <a:r>
              <a:rPr lang="en"/>
              <a:t>有時股票市場（或者外匯市場）只有少許的變動，它們的衍生產品價格變化相對可能較大</a:t>
            </a:r>
          </a:p>
        </p:txBody>
      </p:sp>
      <p:pic>
        <p:nvPicPr>
          <p:cNvPr id="344" name="Shape 344" descr="22.png"/>
          <p:cNvPicPr preferRelativeResize="0"/>
          <p:nvPr/>
        </p:nvPicPr>
        <p:blipFill>
          <a:blip r:embed="rId3">
            <a:alphaModFix/>
          </a:blip>
          <a:stretch>
            <a:fillRect/>
          </a:stretch>
        </p:blipFill>
        <p:spPr>
          <a:xfrm>
            <a:off x="2250375" y="2502750"/>
            <a:ext cx="4878075" cy="24431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a:t>總結</a:t>
            </a:r>
          </a:p>
        </p:txBody>
      </p:sp>
      <p:sp>
        <p:nvSpPr>
          <p:cNvPr id="350" name="Shape 35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lvl="0">
              <a:spcBef>
                <a:spcPts val="0"/>
              </a:spcBef>
              <a:buNone/>
            </a:pPr>
            <a:r>
              <a:rPr lang="en" b="1"/>
              <a:t>衍生產品所涉及的主要風險包括：</a:t>
            </a:r>
          </a:p>
          <a:p>
            <a:pPr marL="457200" lvl="0" indent="-228600" rtl="0">
              <a:spcBef>
                <a:spcPts val="0"/>
              </a:spcBef>
              <a:buAutoNum type="arabicPeriod"/>
            </a:pPr>
            <a:r>
              <a:rPr lang="en"/>
              <a:t>交易對手風險</a:t>
            </a:r>
          </a:p>
          <a:p>
            <a:pPr marL="457200" lvl="0" indent="-228600" rtl="0">
              <a:spcBef>
                <a:spcPts val="0"/>
              </a:spcBef>
              <a:buAutoNum type="arabicPeriod"/>
            </a:pPr>
            <a:r>
              <a:rPr lang="en"/>
              <a:t>相關資產的風險</a:t>
            </a:r>
          </a:p>
          <a:p>
            <a:pPr marL="457200" lvl="0" indent="-228600" rtl="0">
              <a:spcBef>
                <a:spcPts val="0"/>
              </a:spcBef>
              <a:buAutoNum type="arabicPeriod"/>
            </a:pPr>
            <a:r>
              <a:rPr lang="en"/>
              <a:t>提早贖回與及潛在損失資本的風險</a:t>
            </a:r>
          </a:p>
          <a:p>
            <a:pPr marL="457200" lvl="0" indent="-228600" rtl="0">
              <a:spcBef>
                <a:spcPts val="0"/>
              </a:spcBef>
              <a:buAutoNum type="arabicPeriod"/>
            </a:pPr>
            <a:r>
              <a:rPr lang="en"/>
              <a:t>流通風險</a:t>
            </a:r>
          </a:p>
          <a:p>
            <a:pPr marL="457200" lvl="0" indent="-228600" rtl="0">
              <a:spcBef>
                <a:spcPts val="0"/>
              </a:spcBef>
              <a:buAutoNum type="arabicPeriod"/>
            </a:pPr>
            <a:r>
              <a:rPr lang="en"/>
              <a:t>利率風險</a:t>
            </a:r>
          </a:p>
          <a:p>
            <a:pPr marL="457200" lvl="0" indent="-228600" rtl="0">
              <a:spcBef>
                <a:spcPts val="0"/>
              </a:spcBef>
              <a:buAutoNum type="arabicPeriod"/>
            </a:pPr>
            <a:r>
              <a:rPr lang="en"/>
              <a:t>槓杆風險</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endParaRPr/>
          </a:p>
        </p:txBody>
      </p:sp>
      <p:sp>
        <p:nvSpPr>
          <p:cNvPr id="356" name="Shape 356"/>
          <p:cNvSpPr txBox="1">
            <a:spLocks noGrp="1"/>
          </p:cNvSpPr>
          <p:nvPr>
            <p:ph type="body" idx="1"/>
          </p:nvPr>
        </p:nvSpPr>
        <p:spPr>
          <a:xfrm>
            <a:off x="1033375" y="1764625"/>
            <a:ext cx="7225200" cy="1760100"/>
          </a:xfrm>
          <a:prstGeom prst="rect">
            <a:avLst/>
          </a:prstGeom>
        </p:spPr>
        <p:txBody>
          <a:bodyPr lIns="91425" tIns="91425" rIns="91425" bIns="91425" anchor="t" anchorCtr="0">
            <a:noAutofit/>
          </a:bodyPr>
          <a:lstStyle/>
          <a:p>
            <a:pPr lvl="0" algn="ctr" rtl="0">
              <a:spcBef>
                <a:spcPts val="0"/>
              </a:spcBef>
              <a:buNone/>
            </a:pPr>
            <a:r>
              <a:rPr lang="en" sz="3000"/>
              <a:t>因為金融市場瞬息萬變，</a:t>
            </a:r>
          </a:p>
          <a:p>
            <a:pPr lvl="0" algn="ctr" rtl="0">
              <a:spcBef>
                <a:spcPts val="0"/>
              </a:spcBef>
              <a:buNone/>
            </a:pPr>
            <a:r>
              <a:rPr lang="en" sz="3000"/>
              <a:t>所以在買賣個別衍生產品的時候，</a:t>
            </a:r>
          </a:p>
          <a:p>
            <a:pPr lvl="0" algn="ctr">
              <a:spcBef>
                <a:spcPts val="0"/>
              </a:spcBef>
              <a:buNone/>
            </a:pPr>
            <a:r>
              <a:rPr lang="en" sz="3000"/>
              <a:t>緊記要看清楚相關合約條款以及有關風險</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rtl="0">
              <a:spcBef>
                <a:spcPts val="0"/>
              </a:spcBef>
              <a:buNone/>
            </a:pPr>
            <a:r>
              <a:rPr lang="en" sz="4000"/>
              <a:t>衍生產品的特點</a:t>
            </a:r>
          </a:p>
        </p:txBody>
      </p:sp>
      <p:sp>
        <p:nvSpPr>
          <p:cNvPr id="80" name="Shape 80"/>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dirty="0"/>
              <a:t>由一件產品演變（即是衍生）出來</a:t>
            </a:r>
          </a:p>
          <a:p>
            <a:pPr marL="457200" lvl="0" indent="-228600" rtl="0">
              <a:spcBef>
                <a:spcPts val="0"/>
              </a:spcBef>
              <a:buChar char="❖"/>
            </a:pPr>
            <a:r>
              <a:rPr lang="en" dirty="0"/>
              <a:t>在金融市場上，這類衍生產品通常由現貨市場產品（例如：外幣、股票、黃金等等）演變出來</a:t>
            </a:r>
          </a:p>
          <a:p>
            <a:pPr marL="457200" lvl="0" indent="-228600" rtl="0">
              <a:spcBef>
                <a:spcPts val="0"/>
              </a:spcBef>
              <a:buChar char="❖"/>
            </a:pPr>
            <a:r>
              <a:rPr lang="en" dirty="0"/>
              <a:t>這些相關的現貨市場產品被稱為 『相關資產』 (Underlying Asset)</a:t>
            </a:r>
          </a:p>
          <a:p>
            <a:pPr marL="457200" lvl="0" indent="-228600" rtl="0">
              <a:spcBef>
                <a:spcPts val="0"/>
              </a:spcBef>
              <a:buChar char="❖"/>
            </a:pPr>
            <a:r>
              <a:rPr lang="en" dirty="0"/>
              <a:t>衍生產品的價值主要是受到相關資產的價值影響</a:t>
            </a:r>
          </a:p>
          <a:p>
            <a:pPr marL="457200" lvl="0" indent="-228600" rtl="0">
              <a:spcBef>
                <a:spcPts val="0"/>
              </a:spcBef>
              <a:buChar char="❖"/>
            </a:pPr>
            <a:r>
              <a:rPr lang="en" dirty="0"/>
              <a:t>其他影響其價格的因素，例如：利率改變、經濟環境等等 </a:t>
            </a:r>
          </a:p>
          <a:p>
            <a:pPr lvl="0">
              <a:spcBef>
                <a:spcPts val="0"/>
              </a:spcBef>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sz="3600"/>
              <a:t>現貨市場產品與衍生產品的分別</a:t>
            </a:r>
          </a:p>
        </p:txBody>
      </p:sp>
      <p:sp>
        <p:nvSpPr>
          <p:cNvPr id="86" name="Shape 86"/>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b="1"/>
              <a:t>現貨市場產品 (Spot Market) 產品</a:t>
            </a:r>
            <a:r>
              <a:rPr lang="en"/>
              <a:t>	</a:t>
            </a:r>
          </a:p>
          <a:p>
            <a:pPr marL="914400" lvl="1" indent="-342900" rtl="0">
              <a:spcBef>
                <a:spcPts val="0"/>
              </a:spcBef>
              <a:buSzPct val="100000"/>
              <a:buChar char="➢"/>
            </a:pPr>
            <a:r>
              <a:rPr lang="en" sz="1800"/>
              <a:t>在短時間內，買家與賣家進行交易，買家就付款，賣家就用貨品來交易</a:t>
            </a:r>
          </a:p>
          <a:p>
            <a:pPr marL="457200" lvl="0" indent="0" rtl="0">
              <a:spcBef>
                <a:spcPts val="0"/>
              </a:spcBef>
              <a:buNone/>
            </a:pPr>
            <a:endParaRPr/>
          </a:p>
        </p:txBody>
      </p:sp>
      <p:pic>
        <p:nvPicPr>
          <p:cNvPr id="87" name="Shape 87" descr="image.png"/>
          <p:cNvPicPr preferRelativeResize="0"/>
          <p:nvPr/>
        </p:nvPicPr>
        <p:blipFill>
          <a:blip r:embed="rId3">
            <a:alphaModFix/>
          </a:blip>
          <a:stretch>
            <a:fillRect/>
          </a:stretch>
        </p:blipFill>
        <p:spPr>
          <a:xfrm>
            <a:off x="2551250" y="2748375"/>
            <a:ext cx="4117099" cy="19100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sz="3600"/>
              <a:t>現貨市場產品與衍生產品的分別</a:t>
            </a:r>
          </a:p>
        </p:txBody>
      </p:sp>
      <p:sp>
        <p:nvSpPr>
          <p:cNvPr id="93" name="Shape 93"/>
          <p:cNvSpPr txBox="1">
            <a:spLocks noGrp="1"/>
          </p:cNvSpPr>
          <p:nvPr>
            <p:ph type="body" idx="1"/>
          </p:nvPr>
        </p:nvSpPr>
        <p:spPr>
          <a:xfrm>
            <a:off x="387900" y="1489824"/>
            <a:ext cx="8368200" cy="3078900"/>
          </a:xfrm>
          <a:prstGeom prst="rect">
            <a:avLst/>
          </a:prstGeom>
        </p:spPr>
        <p:txBody>
          <a:bodyPr lIns="91425" tIns="91425" rIns="91425" bIns="91425" anchor="t" anchorCtr="0">
            <a:noAutofit/>
          </a:bodyPr>
          <a:lstStyle/>
          <a:p>
            <a:pPr marL="457200" lvl="0" indent="-228600" rtl="0">
              <a:spcBef>
                <a:spcPts val="0"/>
              </a:spcBef>
              <a:buChar char="❖"/>
            </a:pPr>
            <a:r>
              <a:rPr lang="en"/>
              <a:t>在金融市場裡，買賣外幣/股票，通常都是可以即日/短時間內交收，這就叫做</a:t>
            </a:r>
            <a:r>
              <a:rPr lang="en" b="1"/>
              <a:t>『現貨市場產品』</a:t>
            </a:r>
          </a:p>
          <a:p>
            <a:pPr lvl="0">
              <a:spcBef>
                <a:spcPts val="0"/>
              </a:spcBef>
              <a:buNone/>
            </a:pPr>
            <a:endParaRPr/>
          </a:p>
        </p:txBody>
      </p:sp>
      <p:pic>
        <p:nvPicPr>
          <p:cNvPr id="94" name="Shape 94" descr="image2.png"/>
          <p:cNvPicPr preferRelativeResize="0"/>
          <p:nvPr/>
        </p:nvPicPr>
        <p:blipFill>
          <a:blip r:embed="rId3">
            <a:alphaModFix/>
          </a:blip>
          <a:stretch>
            <a:fillRect/>
          </a:stretch>
        </p:blipFill>
        <p:spPr>
          <a:xfrm>
            <a:off x="2563250" y="2620624"/>
            <a:ext cx="4300850" cy="20764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sz="3600"/>
              <a:t>現貨市場產品與衍生產品的分別</a:t>
            </a:r>
          </a:p>
        </p:txBody>
      </p:sp>
      <p:sp>
        <p:nvSpPr>
          <p:cNvPr id="100" name="Shape 100"/>
          <p:cNvSpPr txBox="1">
            <a:spLocks noGrp="1"/>
          </p:cNvSpPr>
          <p:nvPr>
            <p:ph type="body" idx="1"/>
          </p:nvPr>
        </p:nvSpPr>
        <p:spPr>
          <a:xfrm>
            <a:off x="387900" y="1383200"/>
            <a:ext cx="8464500" cy="3185400"/>
          </a:xfrm>
          <a:prstGeom prst="rect">
            <a:avLst/>
          </a:prstGeom>
        </p:spPr>
        <p:txBody>
          <a:bodyPr lIns="91425" tIns="91425" rIns="91425" bIns="91425" anchor="t" anchorCtr="0">
            <a:noAutofit/>
          </a:bodyPr>
          <a:lstStyle/>
          <a:p>
            <a:pPr marL="457200" lvl="0" indent="-228600" rtl="0">
              <a:spcBef>
                <a:spcPts val="0"/>
              </a:spcBef>
              <a:buChar char="❖"/>
            </a:pPr>
            <a:r>
              <a:rPr lang="en"/>
              <a:t>一般來說，不同的交收時間亦是其中一樣分辨現貨市場產品與衍生產品的特徵</a:t>
            </a:r>
          </a:p>
          <a:p>
            <a:pPr marL="457200" lvl="0" indent="-228600" rtl="0">
              <a:spcBef>
                <a:spcPts val="0"/>
              </a:spcBef>
              <a:buChar char="❖"/>
            </a:pPr>
            <a:r>
              <a:rPr lang="en"/>
              <a:t>而</a:t>
            </a:r>
            <a:r>
              <a:rPr lang="en" b="1"/>
              <a:t>『衍生產品』</a:t>
            </a:r>
            <a:r>
              <a:rPr lang="en"/>
              <a:t>要在指定的未來日期（例如一個月）之後交收</a:t>
            </a:r>
          </a:p>
          <a:p>
            <a:pPr lvl="0" rtl="0">
              <a:spcBef>
                <a:spcPts val="0"/>
              </a:spcBef>
              <a:buNone/>
            </a:pPr>
            <a:endParaRPr/>
          </a:p>
          <a:p>
            <a:pPr lvl="0" rtl="0">
              <a:spcBef>
                <a:spcPts val="0"/>
              </a:spcBef>
              <a:buNone/>
            </a:pPr>
            <a:endParaRPr/>
          </a:p>
        </p:txBody>
      </p:sp>
      <p:pic>
        <p:nvPicPr>
          <p:cNvPr id="101" name="Shape 101" descr="image3.png"/>
          <p:cNvPicPr preferRelativeResize="0"/>
          <p:nvPr/>
        </p:nvPicPr>
        <p:blipFill>
          <a:blip r:embed="rId3">
            <a:alphaModFix/>
          </a:blip>
          <a:stretch>
            <a:fillRect/>
          </a:stretch>
        </p:blipFill>
        <p:spPr>
          <a:xfrm>
            <a:off x="2393500" y="2485625"/>
            <a:ext cx="4260799" cy="22377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87900" y="458025"/>
            <a:ext cx="8368200" cy="686100"/>
          </a:xfrm>
          <a:prstGeom prst="rect">
            <a:avLst/>
          </a:prstGeom>
        </p:spPr>
        <p:txBody>
          <a:bodyPr lIns="91425" tIns="91425" rIns="91425" bIns="91425" anchor="b" anchorCtr="0">
            <a:noAutofit/>
          </a:bodyPr>
          <a:lstStyle/>
          <a:p>
            <a:pPr lvl="0">
              <a:spcBef>
                <a:spcPts val="0"/>
              </a:spcBef>
              <a:buNone/>
            </a:pPr>
            <a:r>
              <a:rPr lang="en" sz="3600"/>
              <a:t>現貨市場產品與衍生產品的分別</a:t>
            </a:r>
          </a:p>
        </p:txBody>
      </p:sp>
      <p:sp>
        <p:nvSpPr>
          <p:cNvPr id="107" name="Shape 107"/>
          <p:cNvSpPr txBox="1">
            <a:spLocks noGrp="1"/>
          </p:cNvSpPr>
          <p:nvPr>
            <p:ph type="body" idx="1"/>
          </p:nvPr>
        </p:nvSpPr>
        <p:spPr>
          <a:xfrm>
            <a:off x="387900" y="1489825"/>
            <a:ext cx="8177700" cy="3078900"/>
          </a:xfrm>
          <a:prstGeom prst="rect">
            <a:avLst/>
          </a:prstGeom>
        </p:spPr>
        <p:txBody>
          <a:bodyPr lIns="91425" tIns="91425" rIns="91425" bIns="91425" anchor="t" anchorCtr="0">
            <a:noAutofit/>
          </a:bodyPr>
          <a:lstStyle/>
          <a:p>
            <a:pPr marL="457200" lvl="0" indent="-355600" rtl="0">
              <a:spcBef>
                <a:spcPts val="0"/>
              </a:spcBef>
              <a:buSzPct val="100000"/>
              <a:buChar char="❖"/>
            </a:pPr>
            <a:r>
              <a:rPr lang="en" sz="2000" b="1"/>
              <a:t>現貨市場產品</a:t>
            </a:r>
          </a:p>
          <a:p>
            <a:pPr marL="914400" lvl="1" indent="-342900" rtl="0">
              <a:spcBef>
                <a:spcPts val="0"/>
              </a:spcBef>
              <a:buSzPct val="100000"/>
              <a:buChar char="➢"/>
            </a:pPr>
            <a:r>
              <a:rPr lang="en" sz="1800"/>
              <a:t>即使當價格大幅下跌的時候，只要不將手上的產品賣出都不會有即時的損失</a:t>
            </a:r>
          </a:p>
          <a:p>
            <a:pPr lvl="0" rtl="0">
              <a:spcBef>
                <a:spcPts val="0"/>
              </a:spcBef>
              <a:buNone/>
            </a:pPr>
            <a:endParaRPr/>
          </a:p>
          <a:p>
            <a:pPr marL="457200" lvl="0" indent="-355600" rtl="0">
              <a:spcBef>
                <a:spcPts val="0"/>
              </a:spcBef>
              <a:buSzPct val="100000"/>
              <a:buChar char="❖"/>
            </a:pPr>
            <a:r>
              <a:rPr lang="en" sz="2000" b="1"/>
              <a:t>衍生產品</a:t>
            </a:r>
          </a:p>
          <a:p>
            <a:pPr marL="914400" lvl="1" indent="-228600" rtl="0">
              <a:spcBef>
                <a:spcPts val="0"/>
              </a:spcBef>
              <a:buChar char="➢"/>
            </a:pPr>
            <a:r>
              <a:rPr lang="en" sz="1800"/>
              <a:t>由於要在指定日期交收，當價格大幅下跌時，往往就有機會承受虧損</a:t>
            </a:r>
          </a:p>
          <a:p>
            <a:pPr lvl="0">
              <a:spcBef>
                <a:spcPts val="0"/>
              </a:spcBef>
              <a:buNone/>
            </a:pP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1053</Words>
  <Application>Microsoft Office PowerPoint</Application>
  <PresentationFormat>如螢幕大小 (16:9)</PresentationFormat>
  <Paragraphs>205</Paragraphs>
  <Slides>47</Slides>
  <Notes>46</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47</vt:i4>
      </vt:variant>
    </vt:vector>
  </HeadingPairs>
  <TitlesOfParts>
    <vt:vector size="52" baseType="lpstr">
      <vt:lpstr>Arial</vt:lpstr>
      <vt:lpstr>新細明體</vt:lpstr>
      <vt:lpstr>Roboto Slab</vt:lpstr>
      <vt:lpstr>Roboto</vt:lpstr>
      <vt:lpstr>marina</vt:lpstr>
      <vt:lpstr>認識一般衍生產品</vt:lpstr>
      <vt:lpstr>買賣衍生產品時，如有疑問，請向蜂投證券或專業投資顧問查詢，了解清楚才投資。</vt:lpstr>
      <vt:lpstr>目錄</vt:lpstr>
      <vt:lpstr>衍生產品的簡介</vt:lpstr>
      <vt:lpstr>衍生產品的特點</vt:lpstr>
      <vt:lpstr>現貨市場產品與衍生產品的分別</vt:lpstr>
      <vt:lpstr>現貨市場產品與衍生產品的分別</vt:lpstr>
      <vt:lpstr>現貨市場產品與衍生產品的分別</vt:lpstr>
      <vt:lpstr>現貨市場產品與衍生產品的分別</vt:lpstr>
      <vt:lpstr>衍生產品的例子</vt:lpstr>
      <vt:lpstr>總結</vt:lpstr>
      <vt:lpstr>衍生產品的特質與常見種類</vt:lpstr>
      <vt:lpstr>期貨類 (Futures)</vt:lpstr>
      <vt:lpstr>期貨類產品又可分為兩種</vt:lpstr>
      <vt:lpstr>掉期 (Swap)</vt:lpstr>
      <vt:lpstr>掉期 (Swap)</vt:lpstr>
      <vt:lpstr>在交易所上市的期貨合約</vt:lpstr>
      <vt:lpstr>『非交易所上市』的遠期合約 </vt:lpstr>
      <vt:lpstr>『非交易所上市』的遠期合約 </vt:lpstr>
      <vt:lpstr>2. 期權類 (Options)</vt:lpstr>
      <vt:lpstr>期權產品的種類</vt:lpstr>
      <vt:lpstr>期權之價值狀況</vt:lpstr>
      <vt:lpstr>PowerPoint 簡報</vt:lpstr>
      <vt:lpstr>期權金（Option Premium）</vt:lpstr>
      <vt:lpstr>期權金（Option Premium）</vt:lpstr>
      <vt:lpstr>PowerPoint 簡報</vt:lpstr>
      <vt:lpstr>結構性產品 (Structured Products)</vt:lpstr>
      <vt:lpstr>例子</vt:lpstr>
      <vt:lpstr>例子：股票掛鈎存款 (Equity-Linked Deposit)</vt:lpstr>
      <vt:lpstr>總結</vt:lpstr>
      <vt:lpstr>衍生產品的用途</vt:lpstr>
      <vt:lpstr>衍生產品的常見用途</vt:lpstr>
      <vt:lpstr>投機活動 - 提高受益      (Speculation - Yield Enhancement)</vt:lpstr>
      <vt:lpstr>2. 可以參與不同類別的資產     (Access to Different Asset Classes)</vt:lpstr>
      <vt:lpstr>3. 槓杆效應     (Leverage Effect)</vt:lpstr>
      <vt:lpstr>4. 可以看升、亦可以看跌從而做風險對沖     (Both Long / Short Exposures &amp; Risk Hedging) </vt:lpstr>
      <vt:lpstr>總結  衍生產品常見的四種用途</vt:lpstr>
      <vt:lpstr>      衍生產品所涉及的風險</vt:lpstr>
      <vt:lpstr>衍生產品所涉及的風險 </vt:lpstr>
      <vt:lpstr>交易對手風險</vt:lpstr>
      <vt:lpstr>2. 相關資產的風險</vt:lpstr>
      <vt:lpstr>3. 提早贖回與及潛在損失資本的風險</vt:lpstr>
      <vt:lpstr>4. 流通風險</vt:lpstr>
      <vt:lpstr>5. 利率風險</vt:lpstr>
      <vt:lpstr>6. 槓杆風險</vt:lpstr>
      <vt:lpstr>總結</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認識一般衍生產品</dc:title>
  <dc:creator>Shelly</dc:creator>
  <cp:lastModifiedBy>Ethan Lin</cp:lastModifiedBy>
  <cp:revision>2</cp:revision>
  <dcterms:modified xsi:type="dcterms:W3CDTF">2018-04-13T09:11:31Z</dcterms:modified>
</cp:coreProperties>
</file>